
<file path=[Content_Types].xml><?xml version="1.0" encoding="utf-8"?>
<Types xmlns="http://schemas.openxmlformats.org/package/2006/content-types">
  <Default ContentType="image/jpeg" Extension="jpg"/>
  <Default ContentType="application/vnd.openxmlformats-officedocument.vmlDrawing" Extension="vml"/>
  <Default ContentType="application/x-fontdata" Extension="fntdata"/>
  <Default ContentType="image/gif" Extension="gif"/>
  <Default ContentType="application/vnd.openxmlformats-officedocument.oleObject" Extension="bin"/>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110.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oleObject" PartName="/ppt/embeddings/oleObject1.bin"/>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10.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1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 id="350" r:id="rId101"/>
    <p:sldId id="351" r:id="rId102"/>
    <p:sldId id="352" r:id="rId103"/>
    <p:sldId id="353" r:id="rId104"/>
    <p:sldId id="354" r:id="rId105"/>
    <p:sldId id="355" r:id="rId106"/>
    <p:sldId id="356" r:id="rId107"/>
    <p:sldId id="357" r:id="rId108"/>
    <p:sldId id="358" r:id="rId109"/>
    <p:sldId id="359" r:id="rId110"/>
    <p:sldId id="360" r:id="rId111"/>
    <p:sldId id="361" r:id="rId112"/>
    <p:sldId id="362" r:id="rId113"/>
    <p:sldId id="363" r:id="rId114"/>
    <p:sldId id="364" r:id="rId115"/>
    <p:sldId id="365" r:id="rId116"/>
    <p:sldId id="366" r:id="rId117"/>
  </p:sldIdLst>
  <p:sldSz cy="10287000" cx="18288000"/>
  <p:notesSz cx="6858000" cy="9144000"/>
  <p:embeddedFontLst>
    <p:embeddedFont>
      <p:font typeface="Heebo"/>
      <p:regular r:id="rId118"/>
      <p:bold r:id="rId119"/>
    </p:embeddedFont>
    <p:embeddedFont>
      <p:font typeface="Helvetica Neue"/>
      <p:regular r:id="rId120"/>
      <p:bold r:id="rId121"/>
      <p:italic r:id="rId122"/>
      <p:boldItalic r:id="rId123"/>
    </p:embeddedFont>
    <p:embeddedFont>
      <p:font typeface="Bricolage Grotesque"/>
      <p:regular r:id="rId124"/>
      <p:bold r:id="rId1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126" roundtripDataSignature="AMtx7mgo+5hBjjQ2+AUWJPqi3ZTVaZQHy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0C6B4E1-ECE2-4227-BBE8-A7854CABE6A1}">
  <a:tblStyle styleId="{B0C6B4E1-ECE2-4227-BBE8-A7854CABE6A1}"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9" Type="http://schemas.openxmlformats.org/officeDocument/2006/relationships/slide" Target="slides/slide103.xml"/><Relationship Id="rId108" Type="http://schemas.openxmlformats.org/officeDocument/2006/relationships/slide" Target="slides/slide102.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26" Type="http://customschemas.google.com/relationships/presentationmetadata" Target="metadata"/><Relationship Id="rId26" Type="http://schemas.openxmlformats.org/officeDocument/2006/relationships/slide" Target="slides/slide20.xml"/><Relationship Id="rId121" Type="http://schemas.openxmlformats.org/officeDocument/2006/relationships/font" Target="fonts/HelveticaNeue-bold.fntdata"/><Relationship Id="rId25" Type="http://schemas.openxmlformats.org/officeDocument/2006/relationships/slide" Target="slides/slide19.xml"/><Relationship Id="rId120" Type="http://schemas.openxmlformats.org/officeDocument/2006/relationships/font" Target="fonts/HelveticaNeue-regular.fntdata"/><Relationship Id="rId28" Type="http://schemas.openxmlformats.org/officeDocument/2006/relationships/slide" Target="slides/slide22.xml"/><Relationship Id="rId27" Type="http://schemas.openxmlformats.org/officeDocument/2006/relationships/slide" Target="slides/slide21.xml"/><Relationship Id="rId125" Type="http://schemas.openxmlformats.org/officeDocument/2006/relationships/font" Target="fonts/BricolageGrotesque-bold.fntdata"/><Relationship Id="rId29" Type="http://schemas.openxmlformats.org/officeDocument/2006/relationships/slide" Target="slides/slide23.xml"/><Relationship Id="rId124" Type="http://schemas.openxmlformats.org/officeDocument/2006/relationships/font" Target="fonts/BricolageGrotesque-regular.fntdata"/><Relationship Id="rId123" Type="http://schemas.openxmlformats.org/officeDocument/2006/relationships/font" Target="fonts/HelveticaNeue-boldItalic.fntdata"/><Relationship Id="rId122" Type="http://schemas.openxmlformats.org/officeDocument/2006/relationships/font" Target="fonts/HelveticaNeue-italic.fntdata"/><Relationship Id="rId95" Type="http://schemas.openxmlformats.org/officeDocument/2006/relationships/slide" Target="slides/slide89.xml"/><Relationship Id="rId94" Type="http://schemas.openxmlformats.org/officeDocument/2006/relationships/slide" Target="slides/slide88.xml"/><Relationship Id="rId97" Type="http://schemas.openxmlformats.org/officeDocument/2006/relationships/slide" Target="slides/slide91.xml"/><Relationship Id="rId96" Type="http://schemas.openxmlformats.org/officeDocument/2006/relationships/slide" Target="slides/slide90.xml"/><Relationship Id="rId11" Type="http://schemas.openxmlformats.org/officeDocument/2006/relationships/slide" Target="slides/slide5.xml"/><Relationship Id="rId99" Type="http://schemas.openxmlformats.org/officeDocument/2006/relationships/slide" Target="slides/slide93.xml"/><Relationship Id="rId10" Type="http://schemas.openxmlformats.org/officeDocument/2006/relationships/slide" Target="slides/slide4.xml"/><Relationship Id="rId98" Type="http://schemas.openxmlformats.org/officeDocument/2006/relationships/slide" Target="slides/slide92.xml"/><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18" Type="http://schemas.openxmlformats.org/officeDocument/2006/relationships/font" Target="fonts/Heebo-regular.fntdata"/><Relationship Id="rId117" Type="http://schemas.openxmlformats.org/officeDocument/2006/relationships/slide" Target="slides/slide111.xml"/><Relationship Id="rId116" Type="http://schemas.openxmlformats.org/officeDocument/2006/relationships/slide" Target="slides/slide110.xml"/><Relationship Id="rId115" Type="http://schemas.openxmlformats.org/officeDocument/2006/relationships/slide" Target="slides/slide109.xml"/><Relationship Id="rId119" Type="http://schemas.openxmlformats.org/officeDocument/2006/relationships/font" Target="fonts/Heebo-bold.fntdata"/><Relationship Id="rId15" Type="http://schemas.openxmlformats.org/officeDocument/2006/relationships/slide" Target="slides/slide9.xml"/><Relationship Id="rId110" Type="http://schemas.openxmlformats.org/officeDocument/2006/relationships/slide" Target="slides/slide104.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14" Type="http://schemas.openxmlformats.org/officeDocument/2006/relationships/slide" Target="slides/slide108.xml"/><Relationship Id="rId18" Type="http://schemas.openxmlformats.org/officeDocument/2006/relationships/slide" Target="slides/slide12.xml"/><Relationship Id="rId113" Type="http://schemas.openxmlformats.org/officeDocument/2006/relationships/slide" Target="slides/slide107.xml"/><Relationship Id="rId112" Type="http://schemas.openxmlformats.org/officeDocument/2006/relationships/slide" Target="slides/slide106.xml"/><Relationship Id="rId111" Type="http://schemas.openxmlformats.org/officeDocument/2006/relationships/slide" Target="slides/slide105.xml"/><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58" Type="http://schemas.openxmlformats.org/officeDocument/2006/relationships/slide" Target="slides/slide5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nypost.com/2023/03/27/pope-francis-in-balenciaga-deepfake-fools-millions-definitely-scary/" TargetMode="Externa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7" name="Google Shape;277;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rPr lang="en-US">
                <a:solidFill>
                  <a:schemeClr val="dk1"/>
                </a:solidFill>
                <a:latin typeface="Bricolage Grotesque"/>
                <a:ea typeface="Bricolage Grotesque"/>
                <a:cs typeface="Bricolage Grotesque"/>
                <a:sym typeface="Bricolage Grotesque"/>
              </a:rPr>
              <a:t>Here display results directly from Mentimeter or Zoom Polls.</a:t>
            </a:r>
            <a:endParaRPr>
              <a:solidFill>
                <a:schemeClr val="dk1"/>
              </a:solidFill>
            </a:endParaRPr>
          </a:p>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3" name="Shape 1873"/>
        <p:cNvGrpSpPr/>
        <p:nvPr/>
      </p:nvGrpSpPr>
      <p:grpSpPr>
        <a:xfrm>
          <a:off x="0" y="0"/>
          <a:ext cx="0" cy="0"/>
          <a:chOff x="0" y="0"/>
          <a:chExt cx="0" cy="0"/>
        </a:xfrm>
      </p:grpSpPr>
      <p:sp>
        <p:nvSpPr>
          <p:cNvPr id="1874" name="Google Shape;1874;p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75" name="Google Shape;1875;p1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0" name="Shape 1890"/>
        <p:cNvGrpSpPr/>
        <p:nvPr/>
      </p:nvGrpSpPr>
      <p:grpSpPr>
        <a:xfrm>
          <a:off x="0" y="0"/>
          <a:ext cx="0" cy="0"/>
          <a:chOff x="0" y="0"/>
          <a:chExt cx="0" cy="0"/>
        </a:xfrm>
      </p:grpSpPr>
      <p:sp>
        <p:nvSpPr>
          <p:cNvPr id="1891" name="Google Shape;1891;p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92" name="Google Shape;1892;p1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7" name="Shape 1907"/>
        <p:cNvGrpSpPr/>
        <p:nvPr/>
      </p:nvGrpSpPr>
      <p:grpSpPr>
        <a:xfrm>
          <a:off x="0" y="0"/>
          <a:ext cx="0" cy="0"/>
          <a:chOff x="0" y="0"/>
          <a:chExt cx="0" cy="0"/>
        </a:xfrm>
      </p:grpSpPr>
      <p:sp>
        <p:nvSpPr>
          <p:cNvPr id="1908" name="Google Shape;1908;p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09" name="Google Shape;1909;p1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5" name="Shape 1925"/>
        <p:cNvGrpSpPr/>
        <p:nvPr/>
      </p:nvGrpSpPr>
      <p:grpSpPr>
        <a:xfrm>
          <a:off x="0" y="0"/>
          <a:ext cx="0" cy="0"/>
          <a:chOff x="0" y="0"/>
          <a:chExt cx="0" cy="0"/>
        </a:xfrm>
      </p:grpSpPr>
      <p:sp>
        <p:nvSpPr>
          <p:cNvPr id="1926" name="Google Shape;1926;p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27" name="Google Shape;1927;p1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1" name="Shape 1951"/>
        <p:cNvGrpSpPr/>
        <p:nvPr/>
      </p:nvGrpSpPr>
      <p:grpSpPr>
        <a:xfrm>
          <a:off x="0" y="0"/>
          <a:ext cx="0" cy="0"/>
          <a:chOff x="0" y="0"/>
          <a:chExt cx="0" cy="0"/>
        </a:xfrm>
      </p:grpSpPr>
      <p:sp>
        <p:nvSpPr>
          <p:cNvPr id="1952" name="Google Shape;1952;p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53" name="Google Shape;1953;p1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7" name="Shape 1967"/>
        <p:cNvGrpSpPr/>
        <p:nvPr/>
      </p:nvGrpSpPr>
      <p:grpSpPr>
        <a:xfrm>
          <a:off x="0" y="0"/>
          <a:ext cx="0" cy="0"/>
          <a:chOff x="0" y="0"/>
          <a:chExt cx="0" cy="0"/>
        </a:xfrm>
      </p:grpSpPr>
      <p:sp>
        <p:nvSpPr>
          <p:cNvPr id="1968" name="Google Shape;1968;g372ce4c99d4_0_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69" name="Google Shape;1969;g372ce4c99d4_0_8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4" name="Shape 1984"/>
        <p:cNvGrpSpPr/>
        <p:nvPr/>
      </p:nvGrpSpPr>
      <p:grpSpPr>
        <a:xfrm>
          <a:off x="0" y="0"/>
          <a:ext cx="0" cy="0"/>
          <a:chOff x="0" y="0"/>
          <a:chExt cx="0" cy="0"/>
        </a:xfrm>
      </p:grpSpPr>
      <p:sp>
        <p:nvSpPr>
          <p:cNvPr id="1985" name="Google Shape;1985;p1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86" name="Google Shape;1986;p1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2" name="Shape 2002"/>
        <p:cNvGrpSpPr/>
        <p:nvPr/>
      </p:nvGrpSpPr>
      <p:grpSpPr>
        <a:xfrm>
          <a:off x="0" y="0"/>
          <a:ext cx="0" cy="0"/>
          <a:chOff x="0" y="0"/>
          <a:chExt cx="0" cy="0"/>
        </a:xfrm>
      </p:grpSpPr>
      <p:sp>
        <p:nvSpPr>
          <p:cNvPr id="2003" name="Google Shape;2003;p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04" name="Google Shape;2004;p1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9" name="Shape 2019"/>
        <p:cNvGrpSpPr/>
        <p:nvPr/>
      </p:nvGrpSpPr>
      <p:grpSpPr>
        <a:xfrm>
          <a:off x="0" y="0"/>
          <a:ext cx="0" cy="0"/>
          <a:chOff x="0" y="0"/>
          <a:chExt cx="0" cy="0"/>
        </a:xfrm>
      </p:grpSpPr>
      <p:sp>
        <p:nvSpPr>
          <p:cNvPr id="2020" name="Google Shape;2020;p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21" name="Google Shape;2021;p1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6" name="Shape 2036"/>
        <p:cNvGrpSpPr/>
        <p:nvPr/>
      </p:nvGrpSpPr>
      <p:grpSpPr>
        <a:xfrm>
          <a:off x="0" y="0"/>
          <a:ext cx="0" cy="0"/>
          <a:chOff x="0" y="0"/>
          <a:chExt cx="0" cy="0"/>
        </a:xfrm>
      </p:grpSpPr>
      <p:sp>
        <p:nvSpPr>
          <p:cNvPr id="2037" name="Google Shape;2037;p1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38" name="Google Shape;2038;p1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Your group's mission is to analyze this scenario and propose a response. You'll be working in </a:t>
            </a:r>
            <a:r>
              <a:rPr b="1" lang="en-US"/>
              <a:t>small breakout rooms</a:t>
            </a:r>
            <a:r>
              <a:rPr lang="en-US"/>
              <a:t>, and each group will have a shared digital worksheet to complete. I'm pasting the unique links for each group's worksheet into the chat now</a:t>
            </a:r>
            <a:endParaRPr/>
          </a:p>
          <a:p>
            <a:pPr indent="-298450" lvl="0" marL="457200" rtl="0" algn="l">
              <a:lnSpc>
                <a:spcPct val="100000"/>
              </a:lnSpc>
              <a:spcBef>
                <a:spcPts val="0"/>
              </a:spcBef>
              <a:spcAft>
                <a:spcPts val="0"/>
              </a:spcAft>
              <a:buSzPts val="1100"/>
              <a:buChar char="●"/>
            </a:pPr>
            <a:r>
              <a:rPr lang="en-US"/>
              <a:t>Paste unique Google Doc links for each group into the chat.</a:t>
            </a:r>
            <a:endParaRPr/>
          </a:p>
          <a:p>
            <a:pPr indent="-228600" lvl="0" marL="4572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Char char="●"/>
            </a:pPr>
            <a:r>
              <a:rPr b="1" lang="en-US"/>
              <a:t>Identify Misleading Elements:</a:t>
            </a:r>
            <a:r>
              <a:rPr lang="en-US"/>
              <a:t> What are the 'red flags' in this TikTok video and social media post? Use concepts from the module – think emotional language, imposter content, questionable sources, AI tells, etc.</a:t>
            </a:r>
            <a:endParaRPr/>
          </a:p>
          <a:p>
            <a:pPr indent="-298450" lvl="0" marL="457200" rtl="0" algn="l">
              <a:lnSpc>
                <a:spcPct val="100000"/>
              </a:lnSpc>
              <a:spcBef>
                <a:spcPts val="0"/>
              </a:spcBef>
              <a:spcAft>
                <a:spcPts val="0"/>
              </a:spcAft>
              <a:buSzPts val="1100"/>
              <a:buChar char="●"/>
            </a:pPr>
            <a:r>
              <a:rPr b="1" lang="en-US"/>
              <a:t>Verification Strategy:</a:t>
            </a:r>
            <a:r>
              <a:rPr lang="en-US"/>
              <a:t> If you were a parent, a teacher, or a school leader who first saw this, what is your immediate verification plan? What steps from the SIFT method and what tools would you use to fact-check this claim?</a:t>
            </a:r>
            <a:endParaRPr/>
          </a:p>
          <a:p>
            <a:pPr indent="-298450" lvl="0" marL="457200" rtl="0" algn="l">
              <a:lnSpc>
                <a:spcPct val="100000"/>
              </a:lnSpc>
              <a:spcBef>
                <a:spcPts val="0"/>
              </a:spcBef>
              <a:spcAft>
                <a:spcPts val="0"/>
              </a:spcAft>
              <a:buSzPts val="1100"/>
              <a:buChar char="●"/>
            </a:pPr>
            <a:r>
              <a:rPr b="1" lang="en-US"/>
              <a:t>Role-Specific Response Plan:</a:t>
            </a:r>
            <a:r>
              <a:rPr lang="en-US"/>
              <a:t> Based on your assigned role (or decide as a group if you're a mixed role group), what would be your initial two-step response to this crisis?</a:t>
            </a:r>
            <a:endParaRPr/>
          </a:p>
          <a:p>
            <a:pPr indent="-298450" lvl="0" marL="457200" rtl="0" algn="l">
              <a:lnSpc>
                <a:spcPct val="100000"/>
              </a:lnSpc>
              <a:spcBef>
                <a:spcPts val="0"/>
              </a:spcBef>
              <a:spcAft>
                <a:spcPts val="0"/>
              </a:spcAft>
              <a:buSzPts val="1100"/>
              <a:buChar char="●"/>
            </a:pPr>
            <a:r>
              <a:rPr i="1" lang="en-US"/>
              <a:t>For School Leaders:</a:t>
            </a:r>
            <a:r>
              <a:rPr lang="en-US"/>
              <a:t> What immediate actions would you take to address the community and internal stakeholders?</a:t>
            </a:r>
            <a:endParaRPr/>
          </a:p>
          <a:p>
            <a:pPr indent="-298450" lvl="0" marL="457200" rtl="0" algn="l">
              <a:lnSpc>
                <a:spcPct val="100000"/>
              </a:lnSpc>
              <a:spcBef>
                <a:spcPts val="0"/>
              </a:spcBef>
              <a:spcAft>
                <a:spcPts val="0"/>
              </a:spcAft>
              <a:buSzPts val="1100"/>
              <a:buChar char="●"/>
            </a:pPr>
            <a:r>
              <a:rPr i="1" lang="en-US"/>
              <a:t>For Teachers:</a:t>
            </a:r>
            <a:r>
              <a:rPr lang="en-US"/>
              <a:t> What would your strategy be for communicating with your students and colleagues?</a:t>
            </a:r>
            <a:endParaRPr/>
          </a:p>
          <a:p>
            <a:pPr indent="-298450" lvl="0" marL="457200" rtl="0" algn="l">
              <a:lnSpc>
                <a:spcPct val="100000"/>
              </a:lnSpc>
              <a:spcBef>
                <a:spcPts val="0"/>
              </a:spcBef>
              <a:spcAft>
                <a:spcPts val="0"/>
              </a:spcAft>
              <a:buSzPts val="1100"/>
              <a:buChar char="●"/>
            </a:pPr>
            <a:r>
              <a:rPr i="1" lang="en-US"/>
              <a:t>For Parents:</a:t>
            </a:r>
            <a:r>
              <a:rPr lang="en-US"/>
              <a:t> What is your plan for discussing this with other parents and with your child?</a:t>
            </a:r>
            <a:endParaRPr/>
          </a:p>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3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3" name="Shape 2053"/>
        <p:cNvGrpSpPr/>
        <p:nvPr/>
      </p:nvGrpSpPr>
      <p:grpSpPr>
        <a:xfrm>
          <a:off x="0" y="0"/>
          <a:ext cx="0" cy="0"/>
          <a:chOff x="0" y="0"/>
          <a:chExt cx="0" cy="0"/>
        </a:xfrm>
      </p:grpSpPr>
      <p:sp>
        <p:nvSpPr>
          <p:cNvPr id="2054" name="Google Shape;2054;p1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55" name="Google Shape;2055;p1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0" name="Shape 2070"/>
        <p:cNvGrpSpPr/>
        <p:nvPr/>
      </p:nvGrpSpPr>
      <p:grpSpPr>
        <a:xfrm>
          <a:off x="0" y="0"/>
          <a:ext cx="0" cy="0"/>
          <a:chOff x="0" y="0"/>
          <a:chExt cx="0" cy="0"/>
        </a:xfrm>
      </p:grpSpPr>
      <p:sp>
        <p:nvSpPr>
          <p:cNvPr id="2071" name="Google Shape;2071;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72" name="Google Shape;2072;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12" name="Google Shape;312;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1" name="Google Shape;331;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8" name="Google Shape;348;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Set up a live polling tool like Zoom Polls or Mentimeter or Poll Everywhere for participants to vote "Truth or Trash?" in real-time</a:t>
            </a:r>
            <a:endParaRPr b="1"/>
          </a:p>
          <a:p>
            <a:pPr indent="-228600" lvl="0" marL="457200" rtl="0" algn="l">
              <a:lnSpc>
                <a:spcPct val="100000"/>
              </a:lnSpc>
              <a:spcBef>
                <a:spcPts val="0"/>
              </a:spcBef>
              <a:spcAft>
                <a:spcPts val="0"/>
              </a:spcAft>
              <a:buSzPts val="1100"/>
              <a:buNone/>
            </a:pPr>
            <a:r>
              <a:t/>
            </a:r>
            <a:endParaRPr b="1"/>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5" name="Google Shape;365;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Set up a live polling tool like Zoom Polls or Mentimeter or Poll Everywhere for participants to vote "Truth or Trash?" in real-time</a:t>
            </a:r>
            <a:endParaRPr b="1"/>
          </a:p>
          <a:p>
            <a:pPr indent="-228600" lvl="0" marL="457200" rtl="0" algn="l">
              <a:lnSpc>
                <a:spcPct val="100000"/>
              </a:lnSpc>
              <a:spcBef>
                <a:spcPts val="0"/>
              </a:spcBef>
              <a:spcAft>
                <a:spcPts val="0"/>
              </a:spcAft>
              <a:buSzPts val="1100"/>
              <a:buNone/>
            </a:pPr>
            <a:r>
              <a:t/>
            </a:r>
            <a:endParaRPr b="1"/>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It’s important to distinguish between misinformation—false information shared without intent to harm—and disinformation, which is deliberately deceptive. Both spread rapidly, especially on social media, and both can have serious consequences. Misinformation is “false information shared by someone who believes it to be true.”</a:t>
            </a:r>
            <a:endParaRPr/>
          </a:p>
          <a:p>
            <a:pPr indent="-298450" lvl="0" marL="457200" rtl="0" algn="l">
              <a:lnSpc>
                <a:spcPct val="100000"/>
              </a:lnSpc>
              <a:spcBef>
                <a:spcPts val="0"/>
              </a:spcBef>
              <a:spcAft>
                <a:spcPts val="0"/>
              </a:spcAft>
              <a:buSzPts val="1100"/>
              <a:buChar char="●"/>
            </a:pPr>
            <a:r>
              <a:rPr lang="en-US"/>
              <a:t>Misinformation is in direct contrast to verifiable facts. It is not necessarily something that is consciously disseminated for a nefarious purpose. It could be a rumor that is overheard or misheard. Or, it could be something shared by accident or with the sincere belief that it is actually true; for example, a news article with incorrect dates or statistics, events that never occurred, or inaccurate photo captions.</a:t>
            </a:r>
            <a:endParaRPr/>
          </a:p>
          <a:p>
            <a:pPr indent="-228600" lvl="0" marL="45720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
        <p:nvSpPr>
          <p:cNvPr id="382" name="Google Shape;382;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Let’s look at the different forms misinformation can take—from completely fabricated stories to manipulated images and imposter content. Even satire can mislead when taken out of context. Recognizing these types is the first step in combating them.</a:t>
            </a:r>
            <a:endParaRPr/>
          </a:p>
          <a:p>
            <a:pPr indent="0" lvl="0" marL="158750" rtl="0" algn="l">
              <a:lnSpc>
                <a:spcPct val="100000"/>
              </a:lnSpc>
              <a:spcBef>
                <a:spcPts val="0"/>
              </a:spcBef>
              <a:spcAft>
                <a:spcPts val="0"/>
              </a:spcAft>
              <a:buSzPts val="1100"/>
              <a:buNone/>
            </a:pPr>
            <a:r>
              <a:rPr b="1" lang="en-US"/>
              <a:t>Fabricated Content</a:t>
            </a:r>
            <a:endParaRPr/>
          </a:p>
          <a:p>
            <a:pPr indent="-298450" lvl="0" marL="457200" rtl="0" algn="l">
              <a:lnSpc>
                <a:spcPct val="100000"/>
              </a:lnSpc>
              <a:spcBef>
                <a:spcPts val="0"/>
              </a:spcBef>
              <a:spcAft>
                <a:spcPts val="0"/>
              </a:spcAft>
              <a:buSzPts val="1100"/>
              <a:buChar char="●"/>
            </a:pPr>
            <a:r>
              <a:rPr b="1" lang="en-US"/>
              <a:t>Example:</a:t>
            </a:r>
            <a:endParaRPr/>
          </a:p>
          <a:p>
            <a:pPr indent="-298450" lvl="0" marL="457200" rtl="0" algn="l">
              <a:lnSpc>
                <a:spcPct val="100000"/>
              </a:lnSpc>
              <a:spcBef>
                <a:spcPts val="0"/>
              </a:spcBef>
              <a:spcAft>
                <a:spcPts val="0"/>
              </a:spcAft>
              <a:buSzPts val="1100"/>
              <a:buChar char="●"/>
            </a:pPr>
            <a:r>
              <a:rPr b="1" lang="en-US"/>
              <a:t>“Pope Francis Endorses Donald Trump for President”</a:t>
            </a:r>
            <a:br>
              <a:rPr lang="en-US"/>
            </a:br>
            <a:r>
              <a:rPr lang="en-US"/>
              <a:t>This completely false story was published by a fake news site during the 2016 U.S. presidential election. It had no basis in reality but went viral on Facebook, misleading millions</a:t>
            </a:r>
            <a:endParaRPr/>
          </a:p>
          <a:p>
            <a:pPr indent="0" lvl="0" marL="158750" rtl="0" algn="l">
              <a:lnSpc>
                <a:spcPct val="100000"/>
              </a:lnSpc>
              <a:spcBef>
                <a:spcPts val="0"/>
              </a:spcBef>
              <a:spcAft>
                <a:spcPts val="0"/>
              </a:spcAft>
              <a:buSzPts val="1100"/>
              <a:buNone/>
            </a:pPr>
            <a:r>
              <a:rPr b="1" lang="en-US"/>
              <a:t>Manipulated Content</a:t>
            </a:r>
            <a:endParaRPr/>
          </a:p>
          <a:p>
            <a:pPr indent="0" lvl="0" marL="158750" rtl="0" algn="l">
              <a:lnSpc>
                <a:spcPct val="100000"/>
              </a:lnSpc>
              <a:spcBef>
                <a:spcPts val="0"/>
              </a:spcBef>
              <a:spcAft>
                <a:spcPts val="0"/>
              </a:spcAft>
              <a:buSzPts val="1100"/>
              <a:buNone/>
            </a:pPr>
            <a:r>
              <a:rPr b="1" lang="en-US"/>
              <a:t>Example:</a:t>
            </a:r>
            <a:endParaRPr/>
          </a:p>
          <a:p>
            <a:pPr indent="-298450" lvl="0" marL="457200" rtl="0" algn="l">
              <a:lnSpc>
                <a:spcPct val="100000"/>
              </a:lnSpc>
              <a:spcBef>
                <a:spcPts val="0"/>
              </a:spcBef>
              <a:spcAft>
                <a:spcPts val="0"/>
              </a:spcAft>
              <a:buSzPts val="1100"/>
              <a:buChar char="●"/>
            </a:pPr>
            <a:r>
              <a:rPr b="1" lang="en-US"/>
              <a:t>Edited Photo of Parkland Shooting Survivor Emma González</a:t>
            </a:r>
            <a:br>
              <a:rPr lang="en-US"/>
            </a:br>
            <a:r>
              <a:rPr lang="en-US"/>
              <a:t>A video was doctored to show González tearing up the U.S. Constitution, when in reality, she was tearing a shooting target as part of a protest. The manipulated version was widely shared to discredit her activism </a:t>
            </a:r>
            <a:endParaRPr/>
          </a:p>
          <a:p>
            <a:pPr indent="-228600" lvl="0" marL="457200" rtl="0" algn="l">
              <a:lnSpc>
                <a:spcPct val="100000"/>
              </a:lnSpc>
              <a:spcBef>
                <a:spcPts val="0"/>
              </a:spcBef>
              <a:spcAft>
                <a:spcPts val="0"/>
              </a:spcAft>
              <a:buSzPts val="1100"/>
              <a:buNone/>
            </a:pPr>
            <a:r>
              <a:t/>
            </a:r>
            <a:endParaRPr/>
          </a:p>
          <a:p>
            <a:pPr indent="0" lvl="0" marL="158750" rtl="0" algn="l">
              <a:lnSpc>
                <a:spcPct val="100000"/>
              </a:lnSpc>
              <a:spcBef>
                <a:spcPts val="0"/>
              </a:spcBef>
              <a:spcAft>
                <a:spcPts val="0"/>
              </a:spcAft>
              <a:buSzPts val="1100"/>
              <a:buNone/>
            </a:pPr>
            <a:r>
              <a:rPr b="1" lang="en-US"/>
              <a:t>Imposter Content</a:t>
            </a:r>
            <a:endParaRPr/>
          </a:p>
          <a:p>
            <a:pPr indent="0" lvl="0" marL="158750" rtl="0" algn="l">
              <a:lnSpc>
                <a:spcPct val="100000"/>
              </a:lnSpc>
              <a:spcBef>
                <a:spcPts val="0"/>
              </a:spcBef>
              <a:spcAft>
                <a:spcPts val="0"/>
              </a:spcAft>
              <a:buSzPts val="1100"/>
              <a:buNone/>
            </a:pPr>
            <a:r>
              <a:rPr b="1" lang="en-US"/>
              <a:t>Example:</a:t>
            </a:r>
            <a:endParaRPr/>
          </a:p>
          <a:p>
            <a:pPr indent="-298450" lvl="0" marL="457200" rtl="0" algn="l">
              <a:lnSpc>
                <a:spcPct val="100000"/>
              </a:lnSpc>
              <a:spcBef>
                <a:spcPts val="0"/>
              </a:spcBef>
              <a:spcAft>
                <a:spcPts val="0"/>
              </a:spcAft>
              <a:buSzPts val="1100"/>
              <a:buChar char="●"/>
            </a:pPr>
            <a:r>
              <a:rPr b="1" lang="en-US"/>
              <a:t>Fake BBC Article on Syrian Conflict</a:t>
            </a:r>
            <a:br>
              <a:rPr lang="en-US"/>
            </a:br>
            <a:r>
              <a:rPr lang="en-US"/>
              <a:t>A website mimicked the BBC’s branding and layout to publish a false report about chemical attacks in Syria. The article was designed to look like legitimate BBC journalism, misleading readers into believing it was authentic </a:t>
            </a:r>
            <a:endParaRPr/>
          </a:p>
          <a:p>
            <a:pPr indent="0" lvl="0" marL="158750" rtl="0" algn="l">
              <a:lnSpc>
                <a:spcPct val="100000"/>
              </a:lnSpc>
              <a:spcBef>
                <a:spcPts val="0"/>
              </a:spcBef>
              <a:spcAft>
                <a:spcPts val="0"/>
              </a:spcAft>
              <a:buSzPts val="1100"/>
              <a:buNone/>
            </a:pPr>
            <a:r>
              <a:rPr b="1" lang="en-US"/>
              <a:t>Satire or Parody</a:t>
            </a:r>
            <a:endParaRPr/>
          </a:p>
          <a:p>
            <a:pPr indent="0" lvl="0" marL="158750" rtl="0" algn="l">
              <a:lnSpc>
                <a:spcPct val="100000"/>
              </a:lnSpc>
              <a:spcBef>
                <a:spcPts val="0"/>
              </a:spcBef>
              <a:spcAft>
                <a:spcPts val="0"/>
              </a:spcAft>
              <a:buSzPts val="1100"/>
              <a:buNone/>
            </a:pPr>
            <a:r>
              <a:rPr b="1" lang="en-US"/>
              <a:t>Example:</a:t>
            </a:r>
            <a:endParaRPr/>
          </a:p>
          <a:p>
            <a:pPr indent="-298450" lvl="0" marL="457200" rtl="0" algn="l">
              <a:lnSpc>
                <a:spcPct val="100000"/>
              </a:lnSpc>
              <a:spcBef>
                <a:spcPts val="0"/>
              </a:spcBef>
              <a:spcAft>
                <a:spcPts val="0"/>
              </a:spcAft>
              <a:buSzPts val="1100"/>
              <a:buChar char="●"/>
            </a:pPr>
            <a:r>
              <a:rPr b="1" lang="en-US"/>
              <a:t>“NASA Confirms Earth Will Experience 15 Days of Darkness”</a:t>
            </a:r>
            <a:br>
              <a:rPr lang="en-US"/>
            </a:br>
            <a:r>
              <a:rPr lang="en-US"/>
              <a:t>Originally published by a satirical site, this story was shared widely as fact. Many readers missed the satirical intent and believed the claim, demonstrating how parody can be misinterpreted </a:t>
            </a:r>
            <a:endParaRPr/>
          </a:p>
          <a:p>
            <a:pPr indent="0" lvl="0" marL="0" rtl="0" algn="l">
              <a:lnSpc>
                <a:spcPct val="100000"/>
              </a:lnSpc>
              <a:spcBef>
                <a:spcPts val="0"/>
              </a:spcBef>
              <a:spcAft>
                <a:spcPts val="0"/>
              </a:spcAft>
              <a:buSzPts val="1100"/>
              <a:buNone/>
            </a:pPr>
            <a:r>
              <a:t/>
            </a:r>
            <a:endParaRPr/>
          </a:p>
        </p:txBody>
      </p:sp>
      <p:sp>
        <p:nvSpPr>
          <p:cNvPr id="398" name="Google Shape;398;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8" name="Google Shape;418;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Activity 1: Truth or Trash? - Examples and Explanations</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Headline 1: "NASA Confirms Earth Will Experience 6 Days of Total Darkness in November 2025!"</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Nature:</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TRASH</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Explanation:</a:t>
            </a:r>
            <a:r>
              <a:rPr b="0" i="0" lang="en-US" sz="1100" u="none" cap="none" strike="noStrike">
                <a:solidFill>
                  <a:srgbClr val="000000"/>
                </a:solidFill>
                <a:latin typeface="Arial"/>
                <a:ea typeface="Arial"/>
                <a:cs typeface="Arial"/>
                <a:sym typeface="Arial"/>
              </a:rPr>
              <a:t> This is </a:t>
            </a:r>
            <a:r>
              <a:rPr b="1" i="0" lang="en-US" sz="1100" u="none" cap="none" strike="noStrike">
                <a:solidFill>
                  <a:srgbClr val="000000"/>
                </a:solidFill>
                <a:latin typeface="Arial"/>
                <a:ea typeface="Arial"/>
                <a:cs typeface="Arial"/>
                <a:sym typeface="Arial"/>
              </a:rPr>
              <a:t>Fabricated Content</a:t>
            </a:r>
            <a:r>
              <a:rPr b="0" i="0" lang="en-US" sz="1100" u="none" cap="none" strike="noStrike">
                <a:solidFill>
                  <a:srgbClr val="000000"/>
                </a:solidFill>
                <a:latin typeface="Arial"/>
                <a:ea typeface="Arial"/>
                <a:cs typeface="Arial"/>
                <a:sym typeface="Arial"/>
              </a:rPr>
              <a:t>. NASA, or any scientific authority, would never make such an unscientific claim. There is no astronomical basis for Earth experiencing "6 days of total darkness." This type of headline is designed to cause alarm and gain clicks, often without any factual basis.</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Headline 2: "WHO Recommends New Guidelines for Screen Time in Children Under 5."</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Nature:</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TRUTH</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Explanation:</a:t>
            </a:r>
            <a:r>
              <a:rPr b="0" i="0" lang="en-US" sz="1100" u="none" cap="none" strike="noStrike">
                <a:solidFill>
                  <a:srgbClr val="000000"/>
                </a:solidFill>
                <a:latin typeface="Arial"/>
                <a:ea typeface="Arial"/>
                <a:cs typeface="Arial"/>
                <a:sym typeface="Arial"/>
              </a:rPr>
              <a:t> This is a factual statement. The World Health Organization (WHO) did indeed release guidelines on physical activity, sedentary behavior, and sleep for children under 5 years of age, which included recommendations for screen time. This reflects </a:t>
            </a:r>
            <a:r>
              <a:rPr b="1" i="0" lang="en-US" sz="1100" u="none" cap="none" strike="noStrike">
                <a:solidFill>
                  <a:srgbClr val="000000"/>
                </a:solidFill>
                <a:latin typeface="Arial"/>
                <a:ea typeface="Arial"/>
                <a:cs typeface="Arial"/>
                <a:sym typeface="Arial"/>
              </a:rPr>
              <a:t>Accurate</a:t>
            </a:r>
            <a:r>
              <a:rPr b="0" i="0" lang="en-US" sz="1100" u="none" cap="none" strike="noStrike">
                <a:solidFill>
                  <a:srgbClr val="000000"/>
                </a:solidFill>
                <a:latin typeface="Arial"/>
                <a:ea typeface="Arial"/>
                <a:cs typeface="Arial"/>
                <a:sym typeface="Arial"/>
              </a:rPr>
              <a:t> and </a:t>
            </a:r>
            <a:r>
              <a:rPr b="1" i="0" lang="en-US" sz="1100" u="none" cap="none" strike="noStrike">
                <a:solidFill>
                  <a:srgbClr val="000000"/>
                </a:solidFill>
                <a:latin typeface="Arial"/>
                <a:ea typeface="Arial"/>
                <a:cs typeface="Arial"/>
                <a:sym typeface="Arial"/>
              </a:rPr>
              <a:t>Credible</a:t>
            </a:r>
            <a:r>
              <a:rPr b="0" i="0" lang="en-US" sz="1100" u="none" cap="none" strike="noStrike">
                <a:solidFill>
                  <a:srgbClr val="000000"/>
                </a:solidFill>
                <a:latin typeface="Arial"/>
                <a:ea typeface="Arial"/>
                <a:cs typeface="Arial"/>
                <a:sym typeface="Arial"/>
              </a:rPr>
              <a:t> information from a reputable source.</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Headline 3: "Drinking Lemon Water Cures Cancer, Scientists Say."</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Nature:</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TRASH</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Explanation:</a:t>
            </a:r>
            <a:r>
              <a:rPr b="0" i="0" lang="en-US" sz="1100" u="none" cap="none" strike="noStrike">
                <a:solidFill>
                  <a:srgbClr val="000000"/>
                </a:solidFill>
                <a:latin typeface="Arial"/>
                <a:ea typeface="Arial"/>
                <a:cs typeface="Arial"/>
                <a:sym typeface="Arial"/>
              </a:rPr>
              <a:t> This is </a:t>
            </a:r>
            <a:r>
              <a:rPr b="1" i="0" lang="en-US" sz="1100" u="none" cap="none" strike="noStrike">
                <a:solidFill>
                  <a:srgbClr val="000000"/>
                </a:solidFill>
                <a:latin typeface="Arial"/>
                <a:ea typeface="Arial"/>
                <a:cs typeface="Arial"/>
                <a:sym typeface="Arial"/>
              </a:rPr>
              <a:t>Fabricated Content</a:t>
            </a:r>
            <a:r>
              <a:rPr b="0" i="0" lang="en-US" sz="1100" u="none" cap="none" strike="noStrike">
                <a:solidFill>
                  <a:srgbClr val="000000"/>
                </a:solidFill>
                <a:latin typeface="Arial"/>
                <a:ea typeface="Arial"/>
                <a:cs typeface="Arial"/>
                <a:sym typeface="Arial"/>
              </a:rPr>
              <a:t> or </a:t>
            </a:r>
            <a:r>
              <a:rPr b="1" i="0" lang="en-US" sz="1100" u="none" cap="none" strike="noStrike">
                <a:solidFill>
                  <a:srgbClr val="000000"/>
                </a:solidFill>
                <a:latin typeface="Arial"/>
                <a:ea typeface="Arial"/>
                <a:cs typeface="Arial"/>
                <a:sym typeface="Arial"/>
              </a:rPr>
              <a:t>Manipulated Content</a:t>
            </a:r>
            <a:r>
              <a:rPr b="0" i="0" lang="en-US" sz="1100" u="none" cap="none" strike="noStrike">
                <a:solidFill>
                  <a:srgbClr val="000000"/>
                </a:solidFill>
                <a:latin typeface="Arial"/>
                <a:ea typeface="Arial"/>
                <a:cs typeface="Arial"/>
                <a:sym typeface="Arial"/>
              </a:rPr>
              <a:t> , often seen as </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Health Disinformation</a:t>
            </a:r>
            <a:r>
              <a:rPr b="0" i="0" lang="en-US" sz="1100" u="none" cap="none" strike="noStrike">
                <a:solidFill>
                  <a:srgbClr val="000000"/>
                </a:solidFill>
                <a:latin typeface="Arial"/>
                <a:ea typeface="Arial"/>
                <a:cs typeface="Arial"/>
                <a:sym typeface="Arial"/>
              </a:rPr>
              <a:t>. While lemon water can be part of a healthy diet, there is no scientific evidence or credible medical consensus that it cures cancer. Claims of "miracle cures" are common forms of misinformation designed to deceive and exploit. It also uses a </a:t>
            </a:r>
            <a:r>
              <a:rPr b="1" i="0" lang="en-US" sz="1100" u="none" cap="none" strike="noStrike">
                <a:solidFill>
                  <a:srgbClr val="000000"/>
                </a:solidFill>
                <a:latin typeface="Arial"/>
                <a:ea typeface="Arial"/>
                <a:cs typeface="Arial"/>
                <a:sym typeface="Arial"/>
              </a:rPr>
              <a:t>Sensational Headline</a:t>
            </a:r>
            <a:r>
              <a:rPr b="0" i="0" lang="en-US" sz="1100" u="none" cap="none" strike="noStrike">
                <a:solidFill>
                  <a:srgbClr val="000000"/>
                </a:solidFill>
                <a:latin typeface="Arial"/>
                <a:ea typeface="Arial"/>
                <a:cs typeface="Arial"/>
                <a:sym typeface="Arial"/>
              </a:rPr>
              <a:t> and potentially </a:t>
            </a:r>
            <a:r>
              <a:rPr b="1" i="0" lang="en-US" sz="1100" u="none" cap="none" strike="noStrike">
                <a:solidFill>
                  <a:srgbClr val="000000"/>
                </a:solidFill>
                <a:latin typeface="Arial"/>
                <a:ea typeface="Arial"/>
                <a:cs typeface="Arial"/>
                <a:sym typeface="Arial"/>
              </a:rPr>
              <a:t>Emotional Language</a:t>
            </a:r>
            <a:r>
              <a:rPr b="0" i="0" lang="en-US" sz="1100" u="none" cap="none" strike="noStrike">
                <a:solidFill>
                  <a:srgbClr val="000000"/>
                </a:solidFill>
                <a:latin typeface="Arial"/>
                <a:ea typeface="Arial"/>
                <a:cs typeface="Arial"/>
                <a:sym typeface="Arial"/>
              </a:rPr>
              <a:t> to appeal to desperation.</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Headline 4: "UN Declares Internet Access a Basic Human Right."</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Nature:</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TRUTH</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Explanation:</a:t>
            </a:r>
            <a:r>
              <a:rPr b="0" i="0" lang="en-US" sz="1100" u="none" cap="none" strike="noStrike">
                <a:solidFill>
                  <a:srgbClr val="000000"/>
                </a:solidFill>
                <a:latin typeface="Arial"/>
                <a:ea typeface="Arial"/>
                <a:cs typeface="Arial"/>
                <a:sym typeface="Arial"/>
              </a:rPr>
              <a:t> While not a legally binding declaration in the same way as, say, the Universal Declaration of Human Rights, the United Nations (specifically the UN Human Rights Council) has passed resolutions and issued statements asserting that internet access is a human right, recognizing its importance for freedom of expression and other rights. This reflects a generally accepted and credible position from a major international body.</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Headline 5: "5G Towers Spread COVID-19, Experts Warn."</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Nature:</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TRASH</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Explanation:</a:t>
            </a:r>
            <a:r>
              <a:rPr b="0" i="0" lang="en-US" sz="1100" u="none" cap="none" strike="noStrike">
                <a:solidFill>
                  <a:srgbClr val="000000"/>
                </a:solidFill>
                <a:latin typeface="Arial"/>
                <a:ea typeface="Arial"/>
                <a:cs typeface="Arial"/>
                <a:sym typeface="Arial"/>
              </a:rPr>
              <a:t> This is </a:t>
            </a:r>
            <a:r>
              <a:rPr b="1" i="0" lang="en-US" sz="1100" u="none" cap="none" strike="noStrike">
                <a:solidFill>
                  <a:srgbClr val="000000"/>
                </a:solidFill>
                <a:latin typeface="Arial"/>
                <a:ea typeface="Arial"/>
                <a:cs typeface="Arial"/>
                <a:sym typeface="Arial"/>
              </a:rPr>
              <a:t>Fabricated Content</a:t>
            </a:r>
            <a:r>
              <a:rPr b="0" i="0" lang="en-US" sz="1100" u="none" cap="none" strike="noStrike">
                <a:solidFill>
                  <a:srgbClr val="000000"/>
                </a:solidFill>
                <a:latin typeface="Arial"/>
                <a:ea typeface="Arial"/>
                <a:cs typeface="Arial"/>
                <a:sym typeface="Arial"/>
              </a:rPr>
              <a:t> and a prime example of </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Health Disinformation</a:t>
            </a:r>
            <a:r>
              <a:rPr b="0" i="0" lang="en-US" sz="1100" u="none" cap="none" strike="noStrike">
                <a:solidFill>
                  <a:srgbClr val="000000"/>
                </a:solidFill>
                <a:latin typeface="Arial"/>
                <a:ea typeface="Arial"/>
                <a:cs typeface="Arial"/>
                <a:sym typeface="Arial"/>
              </a:rPr>
              <a:t> that spread rapidly during the COVID-19 pandemic</a:t>
            </a:r>
            <a:r>
              <a:rPr b="0" baseline="30000" i="0" lang="en-US" sz="1100" u="none" cap="none" strike="noStrike">
                <a:solidFill>
                  <a:srgbClr val="000000"/>
                </a:solidFill>
                <a:latin typeface="Arial"/>
                <a:ea typeface="Arial"/>
                <a:cs typeface="Arial"/>
                <a:sym typeface="Arial"/>
              </a:rPr>
              <a:t>6</a:t>
            </a:r>
            <a:r>
              <a:rPr b="0" i="0" lang="en-US" sz="1100" u="none" cap="none" strike="noStrike">
                <a:solidFill>
                  <a:srgbClr val="000000"/>
                </a:solidFill>
                <a:latin typeface="Arial"/>
                <a:ea typeface="Arial"/>
                <a:cs typeface="Arial"/>
                <a:sym typeface="Arial"/>
              </a:rPr>
              <a:t>. There is no scientific or medical evidence whatsoever to support a link between 5G technology and the spread of viruses. This type of claim often includes </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Missing or Questionable Sources</a:t>
            </a:r>
            <a:r>
              <a:rPr b="0" i="0" lang="en-US" sz="1100" u="none" cap="none" strike="noStrike">
                <a:solidFill>
                  <a:srgbClr val="000000"/>
                </a:solidFill>
                <a:latin typeface="Arial"/>
                <a:ea typeface="Arial"/>
                <a:cs typeface="Arial"/>
                <a:sym typeface="Arial"/>
              </a:rPr>
              <a:t> and relies on </a:t>
            </a:r>
            <a:r>
              <a:rPr b="1" i="0" lang="en-US" sz="1100" u="none" cap="none" strike="noStrike">
                <a:solidFill>
                  <a:srgbClr val="000000"/>
                </a:solidFill>
                <a:latin typeface="Arial"/>
                <a:ea typeface="Arial"/>
                <a:cs typeface="Arial"/>
                <a:sym typeface="Arial"/>
              </a:rPr>
              <a:t>Emotional Language</a:t>
            </a:r>
            <a:r>
              <a:rPr b="0" i="0" lang="en-US" sz="1100" u="none" cap="none" strike="noStrike">
                <a:solidFill>
                  <a:srgbClr val="000000"/>
                </a:solidFill>
                <a:latin typeface="Arial"/>
                <a:ea typeface="Arial"/>
                <a:cs typeface="Arial"/>
                <a:sym typeface="Arial"/>
              </a:rPr>
              <a:t> (fear).</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5" name="Google Shape;435;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“Let’s take a closer look at three impactful examples of how misinformation and disinformation have influenced public health, democratic processes, and scientific understanding. It's important to note that truth isn't judged in isolation but emerges through careful comparison—with regulations, authoritative sources, and established evidence. These examples show us why fostering such critical comparison skills is vital.”</a:t>
            </a:r>
            <a:endParaRPr sz="1200">
              <a:solidFill>
                <a:schemeClr val="dk1"/>
              </a:solidFill>
            </a:endParaRPr>
          </a:p>
          <a:p>
            <a:pPr indent="0" lvl="0" marL="0" rtl="0" algn="l">
              <a:lnSpc>
                <a:spcPct val="115000"/>
              </a:lnSpc>
              <a:spcBef>
                <a:spcPts val="60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a:solidFill>
                  <a:srgbClr val="FFFFFF"/>
                </a:solidFill>
              </a:rPr>
              <a:t>1. Health Misinformation: COVID-19 False Cures</a:t>
            </a:r>
            <a:endParaRPr b="1">
              <a:solidFill>
                <a:srgbClr val="FFFFFF"/>
              </a:solidFill>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What happened:</a:t>
            </a:r>
            <a:endParaRPr sz="1200">
              <a:solidFill>
                <a:schemeClr val="dk1"/>
              </a:solidFill>
            </a:endParaRPr>
          </a:p>
          <a:p>
            <a:pPr indent="-304800" lvl="0" marL="457200" rtl="0" algn="l">
              <a:lnSpc>
                <a:spcPct val="115000"/>
              </a:lnSpc>
              <a:spcBef>
                <a:spcPts val="600"/>
              </a:spcBef>
              <a:spcAft>
                <a:spcPts val="0"/>
              </a:spcAft>
              <a:buClr>
                <a:schemeClr val="dk1"/>
              </a:buClr>
              <a:buSzPts val="1200"/>
              <a:buChar char="●"/>
            </a:pPr>
            <a:r>
              <a:rPr lang="en-US" sz="1200">
                <a:solidFill>
                  <a:schemeClr val="dk1"/>
                </a:solidFill>
              </a:rPr>
              <a:t>At the onset of the COVID-19 pandemic, false claims emerged promoting miracle cures like drinking bleach or using hydroxychloroquine. These claims gained significant traction on social media platforms.</a:t>
            </a:r>
            <a:endParaRPr sz="1200">
              <a:solidFill>
                <a:schemeClr val="dk1"/>
              </a:solidFill>
            </a:endParaRPr>
          </a:p>
          <a:p>
            <a:pPr indent="0" lvl="0" marL="0" rtl="0" algn="l">
              <a:lnSpc>
                <a:spcPct val="115000"/>
              </a:lnSpc>
              <a:spcBef>
                <a:spcPts val="800"/>
              </a:spcBef>
              <a:spcAft>
                <a:spcPts val="0"/>
              </a:spcAft>
              <a:buClr>
                <a:schemeClr val="dk1"/>
              </a:buClr>
              <a:buSzPts val="1100"/>
              <a:buFont typeface="Arial"/>
              <a:buNone/>
            </a:pPr>
            <a:r>
              <a:rPr lang="en-US" sz="1200">
                <a:solidFill>
                  <a:schemeClr val="dk1"/>
                </a:solidFill>
              </a:rPr>
              <a:t>Why it was false:</a:t>
            </a:r>
            <a:endParaRPr sz="1200">
              <a:solidFill>
                <a:schemeClr val="dk1"/>
              </a:solidFill>
            </a:endParaRPr>
          </a:p>
          <a:p>
            <a:pPr indent="-304800" lvl="0" marL="457200" rtl="0" algn="l">
              <a:lnSpc>
                <a:spcPct val="115000"/>
              </a:lnSpc>
              <a:spcBef>
                <a:spcPts val="600"/>
              </a:spcBef>
              <a:spcAft>
                <a:spcPts val="0"/>
              </a:spcAft>
              <a:buClr>
                <a:schemeClr val="dk1"/>
              </a:buClr>
              <a:buSzPts val="1200"/>
              <a:buChar char="●"/>
            </a:pPr>
            <a:r>
              <a:rPr lang="en-US" sz="1200">
                <a:solidFill>
                  <a:schemeClr val="dk1"/>
                </a:solidFill>
              </a:rPr>
              <a:t>When compared with scientific studies published in credible medical journals and guidelines issued by health authorities (e.g., WHO, FDA), these so-called cures were debunked due to a lack of scientific evidence.</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US" sz="1200">
                <a:solidFill>
                  <a:schemeClr val="dk1"/>
                </a:solidFill>
              </a:rPr>
              <a:t>For instance, medical trials disproved the effectiveness of hydroxychloroquine for COVID-19 treatment, while bleach consumption posed immediate health risks.</a:t>
            </a:r>
            <a:endParaRPr sz="1200">
              <a:solidFill>
                <a:schemeClr val="dk1"/>
              </a:solidFill>
            </a:endParaRPr>
          </a:p>
          <a:p>
            <a:pPr indent="0" lvl="0" marL="0" rtl="0" algn="l">
              <a:lnSpc>
                <a:spcPct val="115000"/>
              </a:lnSpc>
              <a:spcBef>
                <a:spcPts val="800"/>
              </a:spcBef>
              <a:spcAft>
                <a:spcPts val="0"/>
              </a:spcAft>
              <a:buClr>
                <a:schemeClr val="dk1"/>
              </a:buClr>
              <a:buSzPts val="1100"/>
              <a:buFont typeface="Arial"/>
              <a:buNone/>
            </a:pPr>
            <a:r>
              <a:rPr lang="en-US" sz="1200">
                <a:solidFill>
                  <a:schemeClr val="dk1"/>
                </a:solidFill>
              </a:rPr>
              <a:t>Impact:</a:t>
            </a:r>
            <a:endParaRPr sz="1200">
              <a:solidFill>
                <a:schemeClr val="dk1"/>
              </a:solidFill>
            </a:endParaRPr>
          </a:p>
          <a:p>
            <a:pPr indent="-304800" lvl="0" marL="457200" rtl="0" algn="l">
              <a:lnSpc>
                <a:spcPct val="115000"/>
              </a:lnSpc>
              <a:spcBef>
                <a:spcPts val="600"/>
              </a:spcBef>
              <a:spcAft>
                <a:spcPts val="0"/>
              </a:spcAft>
              <a:buClr>
                <a:schemeClr val="dk1"/>
              </a:buClr>
              <a:buSzPts val="1200"/>
              <a:buChar char="●"/>
            </a:pPr>
            <a:r>
              <a:rPr lang="en-US" sz="1200">
                <a:solidFill>
                  <a:schemeClr val="dk1"/>
                </a:solidFill>
              </a:rPr>
              <a:t>Dangerous self-medication practices led to hospitalizations and even deaths. Comparing unverified claims to scientific literature would have prevented confusion and harm.</a:t>
            </a:r>
            <a:endParaRPr sz="1200">
              <a:solidFill>
                <a:schemeClr val="dk1"/>
              </a:solidFill>
            </a:endParaRPr>
          </a:p>
          <a:p>
            <a:pPr indent="0" lvl="0" marL="0" rtl="0" algn="l">
              <a:lnSpc>
                <a:spcPct val="115000"/>
              </a:lnSpc>
              <a:spcBef>
                <a:spcPts val="800"/>
              </a:spcBef>
              <a:spcAft>
                <a:spcPts val="0"/>
              </a:spcAft>
              <a:buClr>
                <a:schemeClr val="dk1"/>
              </a:buClr>
              <a:buSzPts val="1100"/>
              <a:buFont typeface="Arial"/>
              <a:buNone/>
            </a:pPr>
            <a:r>
              <a:rPr lang="en-US" sz="1200">
                <a:solidFill>
                  <a:schemeClr val="dk1"/>
                </a:solidFill>
              </a:rPr>
              <a:t>Lesson:</a:t>
            </a:r>
            <a:endParaRPr sz="1200">
              <a:solidFill>
                <a:schemeClr val="dk1"/>
              </a:solidFill>
            </a:endParaRPr>
          </a:p>
          <a:p>
            <a:pPr indent="-304800" lvl="0" marL="457200" rtl="0" algn="l">
              <a:lnSpc>
                <a:spcPct val="115000"/>
              </a:lnSpc>
              <a:spcBef>
                <a:spcPts val="600"/>
              </a:spcBef>
              <a:spcAft>
                <a:spcPts val="0"/>
              </a:spcAft>
              <a:buClr>
                <a:schemeClr val="dk1"/>
              </a:buClr>
              <a:buSzPts val="1200"/>
              <a:buChar char="●"/>
            </a:pPr>
            <a:r>
              <a:rPr lang="en-US" sz="1200">
                <a:solidFill>
                  <a:schemeClr val="dk1"/>
                </a:solidFill>
              </a:rPr>
              <a:t>Misinformation thrives when people lack access to trusted comparisons. Schools and educators can play a pivotal role in building health literacy, helping families compare dubious claims with verified health information from reputable sources.</a:t>
            </a:r>
            <a:endParaRPr sz="1200">
              <a:solidFill>
                <a:schemeClr val="dk1"/>
              </a:solidFill>
            </a:endParaRPr>
          </a:p>
          <a:p>
            <a:pPr indent="0" lvl="0" marL="0" rtl="0" algn="l">
              <a:lnSpc>
                <a:spcPct val="115000"/>
              </a:lnSpc>
              <a:spcBef>
                <a:spcPts val="80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a:solidFill>
                  <a:srgbClr val="FFFFFF"/>
                </a:solidFill>
              </a:rPr>
              <a:t>2. Election Disinformation: U.S. 2020 Election</a:t>
            </a:r>
            <a:endParaRPr b="1">
              <a:solidFill>
                <a:srgbClr val="FFFFFF"/>
              </a:solidFill>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What happened:</a:t>
            </a:r>
            <a:endParaRPr sz="1200">
              <a:solidFill>
                <a:schemeClr val="dk1"/>
              </a:solidFill>
            </a:endParaRPr>
          </a:p>
          <a:p>
            <a:pPr indent="-304800" lvl="0" marL="457200" rtl="0" algn="l">
              <a:lnSpc>
                <a:spcPct val="115000"/>
              </a:lnSpc>
              <a:spcBef>
                <a:spcPts val="600"/>
              </a:spcBef>
              <a:spcAft>
                <a:spcPts val="0"/>
              </a:spcAft>
              <a:buClr>
                <a:schemeClr val="dk1"/>
              </a:buClr>
              <a:buSzPts val="1200"/>
              <a:buChar char="●"/>
            </a:pPr>
            <a:r>
              <a:rPr lang="en-US" sz="1200">
                <a:solidFill>
                  <a:schemeClr val="dk1"/>
                </a:solidFill>
              </a:rPr>
              <a:t>False narratives about rigged voting machines, stolen ballots, and fraudulent mail-in voting were propagated widely on social media and by certain public figures.</a:t>
            </a:r>
            <a:endParaRPr sz="1200">
              <a:solidFill>
                <a:schemeClr val="dk1"/>
              </a:solidFill>
            </a:endParaRPr>
          </a:p>
          <a:p>
            <a:pPr indent="0" lvl="0" marL="0" rtl="0" algn="l">
              <a:lnSpc>
                <a:spcPct val="115000"/>
              </a:lnSpc>
              <a:spcBef>
                <a:spcPts val="800"/>
              </a:spcBef>
              <a:spcAft>
                <a:spcPts val="0"/>
              </a:spcAft>
              <a:buClr>
                <a:schemeClr val="dk1"/>
              </a:buClr>
              <a:buSzPts val="1100"/>
              <a:buFont typeface="Arial"/>
              <a:buNone/>
            </a:pPr>
            <a:r>
              <a:rPr lang="en-US" sz="1200">
                <a:solidFill>
                  <a:schemeClr val="dk1"/>
                </a:solidFill>
              </a:rPr>
              <a:t>Why it was false:</a:t>
            </a:r>
            <a:endParaRPr sz="1200">
              <a:solidFill>
                <a:schemeClr val="dk1"/>
              </a:solidFill>
            </a:endParaRPr>
          </a:p>
          <a:p>
            <a:pPr indent="-304800" lvl="0" marL="457200" rtl="0" algn="l">
              <a:lnSpc>
                <a:spcPct val="115000"/>
              </a:lnSpc>
              <a:spcBef>
                <a:spcPts val="600"/>
              </a:spcBef>
              <a:spcAft>
                <a:spcPts val="0"/>
              </a:spcAft>
              <a:buClr>
                <a:schemeClr val="dk1"/>
              </a:buClr>
              <a:buSzPts val="1200"/>
              <a:buChar char="●"/>
            </a:pPr>
            <a:r>
              <a:rPr lang="en-US" sz="1200">
                <a:solidFill>
                  <a:schemeClr val="dk1"/>
                </a:solidFill>
              </a:rPr>
              <a:t>When compared with U.S. election laws and verified electoral statistics from independent organizations and government authorities, these claims were shown to lack factual basis.</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US" sz="1200">
                <a:solidFill>
                  <a:schemeClr val="dk1"/>
                </a:solidFill>
              </a:rPr>
              <a:t>For example, audits and investigations conducted by state authorities confirmed the integrity of vote counts and the functioning of voting infrastructure.</a:t>
            </a:r>
            <a:endParaRPr sz="1200">
              <a:solidFill>
                <a:schemeClr val="dk1"/>
              </a:solidFill>
            </a:endParaRPr>
          </a:p>
          <a:p>
            <a:pPr indent="0" lvl="0" marL="0" rtl="0" algn="l">
              <a:lnSpc>
                <a:spcPct val="115000"/>
              </a:lnSpc>
              <a:spcBef>
                <a:spcPts val="800"/>
              </a:spcBef>
              <a:spcAft>
                <a:spcPts val="0"/>
              </a:spcAft>
              <a:buClr>
                <a:schemeClr val="dk1"/>
              </a:buClr>
              <a:buSzPts val="1100"/>
              <a:buFont typeface="Arial"/>
              <a:buNone/>
            </a:pPr>
            <a:r>
              <a:rPr lang="en-US" sz="1200">
                <a:solidFill>
                  <a:schemeClr val="dk1"/>
                </a:solidFill>
              </a:rPr>
              <a:t>Impact:</a:t>
            </a:r>
            <a:endParaRPr sz="1200">
              <a:solidFill>
                <a:schemeClr val="dk1"/>
              </a:solidFill>
            </a:endParaRPr>
          </a:p>
          <a:p>
            <a:pPr indent="-304800" lvl="0" marL="457200" rtl="0" algn="l">
              <a:lnSpc>
                <a:spcPct val="115000"/>
              </a:lnSpc>
              <a:spcBef>
                <a:spcPts val="600"/>
              </a:spcBef>
              <a:spcAft>
                <a:spcPts val="0"/>
              </a:spcAft>
              <a:buClr>
                <a:schemeClr val="dk1"/>
              </a:buClr>
              <a:buSzPts val="1200"/>
              <a:buChar char="●"/>
            </a:pPr>
            <a:r>
              <a:rPr lang="en-US" sz="1200">
                <a:solidFill>
                  <a:schemeClr val="dk1"/>
                </a:solidFill>
              </a:rPr>
              <a:t>These disinformation campaigns shook public trust in democratic institutions, which culminated in real-world violence during the January 6 Capitol riot.</a:t>
            </a:r>
            <a:endParaRPr sz="1200">
              <a:solidFill>
                <a:schemeClr val="dk1"/>
              </a:solidFill>
            </a:endParaRPr>
          </a:p>
          <a:p>
            <a:pPr indent="0" lvl="0" marL="0" rtl="0" algn="l">
              <a:lnSpc>
                <a:spcPct val="115000"/>
              </a:lnSpc>
              <a:spcBef>
                <a:spcPts val="800"/>
              </a:spcBef>
              <a:spcAft>
                <a:spcPts val="0"/>
              </a:spcAft>
              <a:buClr>
                <a:schemeClr val="dk1"/>
              </a:buClr>
              <a:buSzPts val="1100"/>
              <a:buFont typeface="Arial"/>
              <a:buNone/>
            </a:pPr>
            <a:r>
              <a:rPr lang="en-US" sz="1200">
                <a:solidFill>
                  <a:schemeClr val="dk1"/>
                </a:solidFill>
              </a:rPr>
              <a:t>Lesson:</a:t>
            </a:r>
            <a:endParaRPr sz="1200">
              <a:solidFill>
                <a:schemeClr val="dk1"/>
              </a:solidFill>
            </a:endParaRPr>
          </a:p>
          <a:p>
            <a:pPr indent="-304800" lvl="0" marL="457200" rtl="0" algn="l">
              <a:lnSpc>
                <a:spcPct val="115000"/>
              </a:lnSpc>
              <a:spcBef>
                <a:spcPts val="600"/>
              </a:spcBef>
              <a:spcAft>
                <a:spcPts val="0"/>
              </a:spcAft>
              <a:buClr>
                <a:schemeClr val="dk1"/>
              </a:buClr>
              <a:buSzPts val="1200"/>
              <a:buChar char="●"/>
            </a:pPr>
            <a:r>
              <a:rPr lang="en-US" sz="1200">
                <a:solidFill>
                  <a:schemeClr val="dk1"/>
                </a:solidFill>
              </a:rPr>
              <a:t>Civic literacy is an essential component of media literacy. Schools must train students to critically evaluate political information by drawing comparisons with existing electoral processes, legal standards, and official communication.</a:t>
            </a:r>
            <a:endParaRPr sz="1200">
              <a:solidFill>
                <a:schemeClr val="dk1"/>
              </a:solidFill>
            </a:endParaRPr>
          </a:p>
          <a:p>
            <a:pPr indent="0" lvl="0" marL="0" rtl="0" algn="l">
              <a:lnSpc>
                <a:spcPct val="115000"/>
              </a:lnSpc>
              <a:spcBef>
                <a:spcPts val="80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a:solidFill>
                  <a:srgbClr val="FFFFFF"/>
                </a:solidFill>
              </a:rPr>
              <a:t>3. Climate Misinformation: Misleading Graphs</a:t>
            </a:r>
            <a:endParaRPr b="1">
              <a:solidFill>
                <a:srgbClr val="FFFFFF"/>
              </a:solidFill>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What happened:</a:t>
            </a:r>
            <a:endParaRPr sz="1200">
              <a:solidFill>
                <a:schemeClr val="dk1"/>
              </a:solidFill>
            </a:endParaRPr>
          </a:p>
          <a:p>
            <a:pPr indent="-304800" lvl="0" marL="457200" rtl="0" algn="l">
              <a:lnSpc>
                <a:spcPct val="115000"/>
              </a:lnSpc>
              <a:spcBef>
                <a:spcPts val="600"/>
              </a:spcBef>
              <a:spcAft>
                <a:spcPts val="0"/>
              </a:spcAft>
              <a:buClr>
                <a:schemeClr val="dk1"/>
              </a:buClr>
              <a:buSzPts val="1200"/>
              <a:buChar char="●"/>
            </a:pPr>
            <a:r>
              <a:rPr lang="en-US" sz="1200">
                <a:solidFill>
                  <a:schemeClr val="dk1"/>
                </a:solidFill>
              </a:rPr>
              <a:t>Media outlets and influencers shared distorted graphs, cherry-picking short-term data trends to suggest that global warming isn’t happening.</a:t>
            </a:r>
            <a:endParaRPr sz="1200">
              <a:solidFill>
                <a:schemeClr val="dk1"/>
              </a:solidFill>
            </a:endParaRPr>
          </a:p>
          <a:p>
            <a:pPr indent="0" lvl="0" marL="0" rtl="0" algn="l">
              <a:lnSpc>
                <a:spcPct val="115000"/>
              </a:lnSpc>
              <a:spcBef>
                <a:spcPts val="800"/>
              </a:spcBef>
              <a:spcAft>
                <a:spcPts val="0"/>
              </a:spcAft>
              <a:buClr>
                <a:schemeClr val="dk1"/>
              </a:buClr>
              <a:buSzPts val="1100"/>
              <a:buFont typeface="Arial"/>
              <a:buNone/>
            </a:pPr>
            <a:r>
              <a:rPr lang="en-US" sz="1200">
                <a:solidFill>
                  <a:schemeClr val="dk1"/>
                </a:solidFill>
              </a:rPr>
              <a:t>Why it was misleading:</a:t>
            </a:r>
            <a:endParaRPr sz="1200">
              <a:solidFill>
                <a:schemeClr val="dk1"/>
              </a:solidFill>
            </a:endParaRPr>
          </a:p>
          <a:p>
            <a:pPr indent="-304800" lvl="0" marL="457200" rtl="0" algn="l">
              <a:lnSpc>
                <a:spcPct val="115000"/>
              </a:lnSpc>
              <a:spcBef>
                <a:spcPts val="600"/>
              </a:spcBef>
              <a:spcAft>
                <a:spcPts val="0"/>
              </a:spcAft>
              <a:buClr>
                <a:schemeClr val="dk1"/>
              </a:buClr>
              <a:buSzPts val="1200"/>
              <a:buChar char="●"/>
            </a:pPr>
            <a:r>
              <a:rPr lang="en-US" sz="1200">
                <a:solidFill>
                  <a:schemeClr val="dk1"/>
                </a:solidFill>
              </a:rPr>
              <a:t>Comparing these misleading graphs with full datasets provided by scientific agencies (e.g., NASA, NOAA, and IPCC reports) reveals how omissions and distortions skew reality.</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US" sz="1200">
                <a:solidFill>
                  <a:schemeClr val="dk1"/>
                </a:solidFill>
              </a:rPr>
              <a:t>For example, short-term trends may show fluctuations, but the long-term data consistently demonstrates a warming climate over decades.</a:t>
            </a:r>
            <a:endParaRPr sz="1200">
              <a:solidFill>
                <a:schemeClr val="dk1"/>
              </a:solidFill>
            </a:endParaRPr>
          </a:p>
          <a:p>
            <a:pPr indent="0" lvl="0" marL="0" rtl="0" algn="l">
              <a:lnSpc>
                <a:spcPct val="115000"/>
              </a:lnSpc>
              <a:spcBef>
                <a:spcPts val="800"/>
              </a:spcBef>
              <a:spcAft>
                <a:spcPts val="0"/>
              </a:spcAft>
              <a:buClr>
                <a:schemeClr val="dk1"/>
              </a:buClr>
              <a:buSzPts val="1100"/>
              <a:buFont typeface="Arial"/>
              <a:buNone/>
            </a:pPr>
            <a:r>
              <a:rPr lang="en-US" sz="1200">
                <a:solidFill>
                  <a:schemeClr val="dk1"/>
                </a:solidFill>
              </a:rPr>
              <a:t>Impact:</a:t>
            </a:r>
            <a:endParaRPr sz="1200">
              <a:solidFill>
                <a:schemeClr val="dk1"/>
              </a:solidFill>
            </a:endParaRPr>
          </a:p>
          <a:p>
            <a:pPr indent="-304800" lvl="0" marL="457200" rtl="0" algn="l">
              <a:lnSpc>
                <a:spcPct val="115000"/>
              </a:lnSpc>
              <a:spcBef>
                <a:spcPts val="600"/>
              </a:spcBef>
              <a:spcAft>
                <a:spcPts val="0"/>
              </a:spcAft>
              <a:buClr>
                <a:schemeClr val="dk1"/>
              </a:buClr>
              <a:buSzPts val="1200"/>
              <a:buChar char="●"/>
            </a:pPr>
            <a:r>
              <a:rPr lang="en-US" sz="1200">
                <a:solidFill>
                  <a:schemeClr val="dk1"/>
                </a:solidFill>
              </a:rPr>
              <a:t>Misinformation created confusion about climate science and delayed public support for necessary environmental policies.</a:t>
            </a:r>
            <a:endParaRPr sz="1200">
              <a:solidFill>
                <a:schemeClr val="dk1"/>
              </a:solidFill>
            </a:endParaRPr>
          </a:p>
          <a:p>
            <a:pPr indent="0" lvl="0" marL="0" rtl="0" algn="l">
              <a:lnSpc>
                <a:spcPct val="115000"/>
              </a:lnSpc>
              <a:spcBef>
                <a:spcPts val="800"/>
              </a:spcBef>
              <a:spcAft>
                <a:spcPts val="0"/>
              </a:spcAft>
              <a:buClr>
                <a:schemeClr val="dk1"/>
              </a:buClr>
              <a:buSzPts val="1100"/>
              <a:buFont typeface="Arial"/>
              <a:buNone/>
            </a:pPr>
            <a:r>
              <a:rPr lang="en-US" sz="1200">
                <a:solidFill>
                  <a:schemeClr val="dk1"/>
                </a:solidFill>
              </a:rPr>
              <a:t>Lesson:</a:t>
            </a:r>
            <a:endParaRPr sz="1200">
              <a:solidFill>
                <a:schemeClr val="dk1"/>
              </a:solidFill>
            </a:endParaRPr>
          </a:p>
          <a:p>
            <a:pPr indent="-304800" lvl="0" marL="457200" rtl="0" algn="l">
              <a:lnSpc>
                <a:spcPct val="115000"/>
              </a:lnSpc>
              <a:spcBef>
                <a:spcPts val="600"/>
              </a:spcBef>
              <a:spcAft>
                <a:spcPts val="0"/>
              </a:spcAft>
              <a:buClr>
                <a:schemeClr val="dk1"/>
              </a:buClr>
              <a:buSzPts val="1200"/>
              <a:buChar char="●"/>
            </a:pPr>
            <a:r>
              <a:rPr lang="en-US" sz="1200">
                <a:solidFill>
                  <a:schemeClr val="dk1"/>
                </a:solidFill>
              </a:rPr>
              <a:t>Students must develop scientific literacy by learning to interpret data critically, compare sources, and spot manipulations aimed at shaping public perception.</a:t>
            </a:r>
            <a:endParaRPr sz="1200">
              <a:solidFill>
                <a:schemeClr val="dk1"/>
              </a:solidFill>
            </a:endParaRPr>
          </a:p>
          <a:p>
            <a:pPr indent="0" lvl="0" marL="0" rtl="0" algn="l">
              <a:lnSpc>
                <a:spcPct val="115000"/>
              </a:lnSpc>
              <a:spcBef>
                <a:spcPts val="80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300">
                <a:solidFill>
                  <a:srgbClr val="FFFFFF"/>
                </a:solidFill>
              </a:rPr>
              <a:t>Framing the Takeaway: Comparison as a Path to Truth</a:t>
            </a:r>
            <a:endParaRPr b="1" sz="1300">
              <a:solidFill>
                <a:srgbClr val="FFFFFF"/>
              </a:solidFill>
            </a:endParaRPr>
          </a:p>
          <a:p>
            <a:pPr indent="0" lvl="0" marL="0" rtl="0" algn="l">
              <a:lnSpc>
                <a:spcPct val="115000"/>
              </a:lnSpc>
              <a:spcBef>
                <a:spcPts val="0"/>
              </a:spcBef>
              <a:spcAft>
                <a:spcPts val="600"/>
              </a:spcAft>
              <a:buSzPts val="1100"/>
              <a:buNone/>
            </a:pPr>
            <a:r>
              <a:rPr lang="en-US" sz="1200">
                <a:solidFill>
                  <a:schemeClr val="dk1"/>
                </a:solidFill>
              </a:rPr>
              <a:t>“These examples teach us a vital lesson: identifying truth depends on our ability to compare claims against trusted frameworks, sources, and evidence backed by research and regulations. Developing this comparative skillset empowers students, educators, and communities to critically engage with digital information and avoid being misled by misinformation or disinformation.”</a:t>
            </a:r>
            <a:endParaRPr sz="971"/>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5" name="Google Shape;105;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0" name="Google Shape;450;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7" name="Google Shape;467;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sz="1100"/>
              <a:t>UNESCO's framework emphasizes a holistic approach to Media and Information Literacy.</a:t>
            </a:r>
            <a:endParaRPr/>
          </a:p>
          <a:p>
            <a:pPr indent="-228600" lvl="0" marL="457200" rtl="0" algn="l">
              <a:lnSpc>
                <a:spcPct val="100000"/>
              </a:lnSpc>
              <a:spcBef>
                <a:spcPts val="0"/>
              </a:spcBef>
              <a:spcAft>
                <a:spcPts val="0"/>
              </a:spcAft>
              <a:buSzPts val="1100"/>
              <a:buNone/>
            </a:pPr>
            <a:r>
              <a:t/>
            </a:r>
            <a:endParaRPr sz="1100"/>
          </a:p>
          <a:p>
            <a:pPr indent="-298450" lvl="0" marL="457200" rtl="0" algn="l">
              <a:lnSpc>
                <a:spcPct val="100000"/>
              </a:lnSpc>
              <a:spcBef>
                <a:spcPts val="0"/>
              </a:spcBef>
              <a:spcAft>
                <a:spcPts val="0"/>
              </a:spcAft>
              <a:buSzPts val="1100"/>
              <a:buChar char="●"/>
            </a:pPr>
            <a:r>
              <a:rPr lang="en-US" sz="1100"/>
              <a:t>Core Idea: It seeks to empower citizens to:</a:t>
            </a:r>
            <a:endParaRPr/>
          </a:p>
          <a:p>
            <a:pPr indent="-228600" lvl="0" marL="457200" rtl="0" algn="l">
              <a:lnSpc>
                <a:spcPct val="100000"/>
              </a:lnSpc>
              <a:spcBef>
                <a:spcPts val="0"/>
              </a:spcBef>
              <a:spcAft>
                <a:spcPts val="0"/>
              </a:spcAft>
              <a:buSzPts val="1100"/>
              <a:buNone/>
            </a:pPr>
            <a:r>
              <a:t/>
            </a:r>
            <a:endParaRPr sz="1100"/>
          </a:p>
          <a:p>
            <a:pPr indent="-298450" lvl="0" marL="457200" rtl="0" algn="l">
              <a:lnSpc>
                <a:spcPct val="100000"/>
              </a:lnSpc>
              <a:spcBef>
                <a:spcPts val="0"/>
              </a:spcBef>
              <a:spcAft>
                <a:spcPts val="0"/>
              </a:spcAft>
              <a:buSzPts val="1100"/>
              <a:buChar char="●"/>
            </a:pPr>
            <a:r>
              <a:rPr lang="en-US" sz="1100"/>
              <a:t>    Access information critically.</a:t>
            </a:r>
            <a:endParaRPr/>
          </a:p>
          <a:p>
            <a:pPr indent="-228600" lvl="0" marL="457200" rtl="0" algn="l">
              <a:lnSpc>
                <a:spcPct val="100000"/>
              </a:lnSpc>
              <a:spcBef>
                <a:spcPts val="0"/>
              </a:spcBef>
              <a:spcAft>
                <a:spcPts val="0"/>
              </a:spcAft>
              <a:buSzPts val="1100"/>
              <a:buNone/>
            </a:pPr>
            <a:r>
              <a:t/>
            </a:r>
            <a:endParaRPr sz="1100"/>
          </a:p>
          <a:p>
            <a:pPr indent="-298450" lvl="0" marL="457200" rtl="0" algn="l">
              <a:lnSpc>
                <a:spcPct val="100000"/>
              </a:lnSpc>
              <a:spcBef>
                <a:spcPts val="0"/>
              </a:spcBef>
              <a:spcAft>
                <a:spcPts val="0"/>
              </a:spcAft>
              <a:buSzPts val="1100"/>
              <a:buChar char="●"/>
            </a:pPr>
            <a:r>
              <a:rPr lang="en-US" sz="1100"/>
              <a:t>    Evaluate content, including its reliability and intent.</a:t>
            </a:r>
            <a:endParaRPr/>
          </a:p>
          <a:p>
            <a:pPr indent="-228600" lvl="0" marL="457200" rtl="0" algn="l">
              <a:lnSpc>
                <a:spcPct val="100000"/>
              </a:lnSpc>
              <a:spcBef>
                <a:spcPts val="0"/>
              </a:spcBef>
              <a:spcAft>
                <a:spcPts val="0"/>
              </a:spcAft>
              <a:buSzPts val="1100"/>
              <a:buNone/>
            </a:pPr>
            <a:r>
              <a:t/>
            </a:r>
            <a:endParaRPr sz="1100"/>
          </a:p>
          <a:p>
            <a:pPr indent="-298450" lvl="0" marL="457200" rtl="0" algn="l">
              <a:lnSpc>
                <a:spcPct val="100000"/>
              </a:lnSpc>
              <a:spcBef>
                <a:spcPts val="0"/>
              </a:spcBef>
              <a:spcAft>
                <a:spcPts val="0"/>
              </a:spcAft>
              <a:buSzPts val="1100"/>
              <a:buChar char="●"/>
            </a:pPr>
            <a:r>
              <a:rPr lang="en-US" sz="1100"/>
              <a:t>    Use information ethically and effectively.</a:t>
            </a:r>
            <a:endParaRPr/>
          </a:p>
          <a:p>
            <a:pPr indent="-228600" lvl="0" marL="457200" rtl="0" algn="l">
              <a:lnSpc>
                <a:spcPct val="100000"/>
              </a:lnSpc>
              <a:spcBef>
                <a:spcPts val="0"/>
              </a:spcBef>
              <a:spcAft>
                <a:spcPts val="0"/>
              </a:spcAft>
              <a:buSzPts val="1100"/>
              <a:buNone/>
            </a:pPr>
            <a:r>
              <a:t/>
            </a:r>
            <a:endParaRPr sz="1100"/>
          </a:p>
          <a:p>
            <a:pPr indent="-298450" lvl="0" marL="457200" rtl="0" algn="l">
              <a:lnSpc>
                <a:spcPct val="100000"/>
              </a:lnSpc>
              <a:spcBef>
                <a:spcPts val="0"/>
              </a:spcBef>
              <a:spcAft>
                <a:spcPts val="0"/>
              </a:spcAft>
              <a:buSzPts val="1100"/>
              <a:buChar char="●"/>
            </a:pPr>
            <a:r>
              <a:rPr lang="en-US" sz="1100"/>
              <a:t>    Create and share information responsibly.</a:t>
            </a:r>
            <a:endParaRPr/>
          </a:p>
          <a:p>
            <a:pPr indent="-228600" lvl="0" marL="457200" rtl="0" algn="l">
              <a:lnSpc>
                <a:spcPct val="100000"/>
              </a:lnSpc>
              <a:spcBef>
                <a:spcPts val="0"/>
              </a:spcBef>
              <a:spcAft>
                <a:spcPts val="0"/>
              </a:spcAft>
              <a:buSzPts val="1100"/>
              <a:buNone/>
            </a:pPr>
            <a:r>
              <a:t/>
            </a:r>
            <a:endParaRPr sz="1100"/>
          </a:p>
          <a:p>
            <a:pPr indent="-298450" lvl="0" marL="457200" rtl="0" algn="l">
              <a:lnSpc>
                <a:spcPct val="100000"/>
              </a:lnSpc>
              <a:spcBef>
                <a:spcPts val="0"/>
              </a:spcBef>
              <a:spcAft>
                <a:spcPts val="0"/>
              </a:spcAft>
              <a:buSzPts val="1100"/>
              <a:buChar char="●"/>
            </a:pPr>
            <a:r>
              <a:rPr lang="en-US" sz="1100"/>
              <a:t>Impact: UNESCO MIL highlights the crucial role information and media play in fostering democratic, inclusive, and sustainable societies.</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4" name="Google Shape;484;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1" name="Google Shape;501;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9" name="Google Shape;519;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2" name="Google Shape;542;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In our last activity, 'Truth or Trash?', we sharpened our eyes to spot misleading information. Now, let's turn that critical lens inward. We're constantly consuming information throughout our day – from the moment we wake up and check our phones, to reading news, engaging on social media, or even just getting school updates. But how often do we actually </a:t>
            </a:r>
            <a:r>
              <a:rPr i="1" lang="en-US"/>
              <a:t>think</a:t>
            </a:r>
            <a:r>
              <a:rPr lang="en-US"/>
              <a:t> about where that information comes from, or how it influences us?“This next activity is called 'Map Your Info Flow.' It's a chance for you to visualize your own daily journey through the digital world. The goal isn't to judge your habits, but to build self-awareness. By seeing our own 'info flow,' we can better understand where we're getting our information, what we might be missing, and how critical thinking applies to our everyday lives."</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8" name="Google Shape;558;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On the board, you’ll see a timeline of a typical day. Your task is to use sticky notes or text boxes to map out all the digital sources you interact with. For example, think about:</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'Where did you get your news?'</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'What social media platforms did you scroll through?'</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These prompts are on the board to guide you9. You have 5 minutes to capture your own unique info flow."</a:t>
            </a:r>
            <a:endParaRPr/>
          </a:p>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5" name="Google Shape;575;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Take a look at your own map on Padlet and others on the board. You can see how much information we're exposed to daily</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2" name="Shape 592"/>
        <p:cNvGrpSpPr/>
        <p:nvPr/>
      </p:nvGrpSpPr>
      <p:grpSpPr>
        <a:xfrm>
          <a:off x="0" y="0"/>
          <a:ext cx="0" cy="0"/>
          <a:chOff x="0" y="0"/>
          <a:chExt cx="0" cy="0"/>
        </a:xfrm>
      </p:grpSpPr>
      <p:sp>
        <p:nvSpPr>
          <p:cNvPr id="593" name="Google Shape;593;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4" name="Google Shape;594;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Now, let's connect this to the simplified UNESCO and ACRL frameworks that are also on the board</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The goal is to reflect on your maps in relation to these principles</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What types of sources do you rely on the most?</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Which parts of your info flow do you trust least, or feel you need more skills to navigate?</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9" name="Shape 609"/>
        <p:cNvGrpSpPr/>
        <p:nvPr/>
      </p:nvGrpSpPr>
      <p:grpSpPr>
        <a:xfrm>
          <a:off x="0" y="0"/>
          <a:ext cx="0" cy="0"/>
          <a:chOff x="0" y="0"/>
          <a:chExt cx="0" cy="0"/>
        </a:xfrm>
      </p:grpSpPr>
      <p:sp>
        <p:nvSpPr>
          <p:cNvPr id="610" name="Google Shape;610;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1" name="Google Shape;611;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lang="en-US"/>
              <a:t>This 'Info Flow' activity highlights just how complex our digital landscape is, and how much information we interact with daily. Recognizing our own habits is the first step towards becoming more intentional and critical consumers of information. This self-awareness is a powerful foundation for everything else we'll cover in this module, especially as we delve into spotting misinformation and evaluating sources more deeply.“</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7" name="Google Shape;147;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6" name="Shape 626"/>
        <p:cNvGrpSpPr/>
        <p:nvPr/>
      </p:nvGrpSpPr>
      <p:grpSpPr>
        <a:xfrm>
          <a:off x="0" y="0"/>
          <a:ext cx="0" cy="0"/>
          <a:chOff x="0" y="0"/>
          <a:chExt cx="0" cy="0"/>
        </a:xfrm>
      </p:grpSpPr>
      <p:sp>
        <p:nvSpPr>
          <p:cNvPr id="627" name="Google Shape;627;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8" name="Google Shape;628;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g372ce4c99d4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5" name="Google Shape;645;g372ce4c99d4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0" name="Shape 660"/>
        <p:cNvGrpSpPr/>
        <p:nvPr/>
      </p:nvGrpSpPr>
      <p:grpSpPr>
        <a:xfrm>
          <a:off x="0" y="0"/>
          <a:ext cx="0" cy="0"/>
          <a:chOff x="0" y="0"/>
          <a:chExt cx="0" cy="0"/>
        </a:xfrm>
      </p:grpSpPr>
      <p:sp>
        <p:nvSpPr>
          <p:cNvPr id="661" name="Google Shape;661;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62" name="Google Shape;662;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9" name="Shape 679"/>
        <p:cNvGrpSpPr/>
        <p:nvPr/>
      </p:nvGrpSpPr>
      <p:grpSpPr>
        <a:xfrm>
          <a:off x="0" y="0"/>
          <a:ext cx="0" cy="0"/>
          <a:chOff x="0" y="0"/>
          <a:chExt cx="0" cy="0"/>
        </a:xfrm>
      </p:grpSpPr>
      <p:sp>
        <p:nvSpPr>
          <p:cNvPr id="680" name="Google Shape;680;p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81" name="Google Shape;681;p5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5" name="Shape 695"/>
        <p:cNvGrpSpPr/>
        <p:nvPr/>
      </p:nvGrpSpPr>
      <p:grpSpPr>
        <a:xfrm>
          <a:off x="0" y="0"/>
          <a:ext cx="0" cy="0"/>
          <a:chOff x="0" y="0"/>
          <a:chExt cx="0" cy="0"/>
        </a:xfrm>
      </p:grpSpPr>
      <p:sp>
        <p:nvSpPr>
          <p:cNvPr id="696" name="Google Shape;696;p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97" name="Google Shape;697;p5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1" name="Shape 711"/>
        <p:cNvGrpSpPr/>
        <p:nvPr/>
      </p:nvGrpSpPr>
      <p:grpSpPr>
        <a:xfrm>
          <a:off x="0" y="0"/>
          <a:ext cx="0" cy="0"/>
          <a:chOff x="0" y="0"/>
          <a:chExt cx="0" cy="0"/>
        </a:xfrm>
      </p:grpSpPr>
      <p:sp>
        <p:nvSpPr>
          <p:cNvPr id="712" name="Google Shape;712;p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13" name="Google Shape;713;p5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7" name="Shape 727"/>
        <p:cNvGrpSpPr/>
        <p:nvPr/>
      </p:nvGrpSpPr>
      <p:grpSpPr>
        <a:xfrm>
          <a:off x="0" y="0"/>
          <a:ext cx="0" cy="0"/>
          <a:chOff x="0" y="0"/>
          <a:chExt cx="0" cy="0"/>
        </a:xfrm>
      </p:grpSpPr>
      <p:sp>
        <p:nvSpPr>
          <p:cNvPr id="728" name="Google Shape;728;p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9" name="Google Shape;729;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solidFill>
                  <a:schemeClr val="dk1"/>
                </a:solidFill>
                <a:latin typeface="Bricolage Grotesque"/>
                <a:ea typeface="Bricolage Grotesque"/>
                <a:cs typeface="Bricolage Grotesque"/>
                <a:sym typeface="Bricolage Grotesque"/>
              </a:rPr>
              <a:t>Demonstrate a live search using Boolean operators:</a:t>
            </a:r>
            <a:endParaRPr/>
          </a:p>
          <a:p>
            <a:pPr indent="-298450" lvl="0" marL="457200" rtl="0" algn="l">
              <a:lnSpc>
                <a:spcPct val="100000"/>
              </a:lnSpc>
              <a:spcBef>
                <a:spcPts val="0"/>
              </a:spcBef>
              <a:spcAft>
                <a:spcPts val="0"/>
              </a:spcAft>
              <a:buSzPts val="1100"/>
              <a:buChar char="●"/>
            </a:pPr>
            <a:r>
              <a:rPr lang="en-US">
                <a:solidFill>
                  <a:schemeClr val="dk1"/>
                </a:solidFill>
                <a:latin typeface="Bricolage Grotesque"/>
                <a:ea typeface="Bricolage Grotesque"/>
                <a:cs typeface="Bricolage Grotesque"/>
                <a:sym typeface="Bricolage Grotesque"/>
              </a:rPr>
              <a:t>Search query: "renewable energy" AND "economic growth".</a:t>
            </a:r>
            <a:endParaRPr/>
          </a:p>
          <a:p>
            <a:pPr indent="-298450" lvl="0" marL="457200" rtl="0" algn="l">
              <a:lnSpc>
                <a:spcPct val="100000"/>
              </a:lnSpc>
              <a:spcBef>
                <a:spcPts val="0"/>
              </a:spcBef>
              <a:spcAft>
                <a:spcPts val="0"/>
              </a:spcAft>
              <a:buSzPts val="1100"/>
              <a:buChar char="●"/>
            </a:pPr>
            <a:r>
              <a:rPr lang="en-US">
                <a:solidFill>
                  <a:schemeClr val="dk1"/>
                </a:solidFill>
                <a:latin typeface="Bricolage Grotesque"/>
                <a:ea typeface="Bricolage Grotesque"/>
                <a:cs typeface="Bricolage Grotesque"/>
                <a:sym typeface="Bricolage Grotesque"/>
              </a:rPr>
              <a:t>Show the difference between basic searches and refined searches.</a:t>
            </a:r>
            <a:endParaRPr/>
          </a:p>
          <a:p>
            <a:pPr indent="-298450" lvl="0" marL="457200" rtl="0" algn="l">
              <a:lnSpc>
                <a:spcPct val="100000"/>
              </a:lnSpc>
              <a:spcBef>
                <a:spcPts val="0"/>
              </a:spcBef>
              <a:spcAft>
                <a:spcPts val="0"/>
              </a:spcAft>
              <a:buSzPts val="1100"/>
              <a:buChar char="●"/>
            </a:pPr>
            <a:r>
              <a:rPr lang="en-US">
                <a:solidFill>
                  <a:schemeClr val="dk1"/>
                </a:solidFill>
                <a:latin typeface="Bricolage Grotesque"/>
                <a:ea typeface="Bricolage Grotesque"/>
                <a:cs typeface="Bricolage Grotesque"/>
                <a:sym typeface="Bricolage Grotesque"/>
              </a:rPr>
              <a:t>Tip: Zoom in on the search engine results to highlight how Boolean operators are reflected in the results.</a:t>
            </a:r>
            <a:endParaRPr>
              <a:solidFill>
                <a:schemeClr val="dk1"/>
              </a:solidFill>
            </a:endParaRPr>
          </a:p>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5" name="Shape 745"/>
        <p:cNvGrpSpPr/>
        <p:nvPr/>
      </p:nvGrpSpPr>
      <p:grpSpPr>
        <a:xfrm>
          <a:off x="0" y="0"/>
          <a:ext cx="0" cy="0"/>
          <a:chOff x="0" y="0"/>
          <a:chExt cx="0" cy="0"/>
        </a:xfrm>
      </p:grpSpPr>
      <p:sp>
        <p:nvSpPr>
          <p:cNvPr id="746" name="Google Shape;746;p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47" name="Google Shape;747;p5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p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63" name="Google Shape;763;p5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9" name="Shape 779"/>
        <p:cNvGrpSpPr/>
        <p:nvPr/>
      </p:nvGrpSpPr>
      <p:grpSpPr>
        <a:xfrm>
          <a:off x="0" y="0"/>
          <a:ext cx="0" cy="0"/>
          <a:chOff x="0" y="0"/>
          <a:chExt cx="0" cy="0"/>
        </a:xfrm>
      </p:grpSpPr>
      <p:sp>
        <p:nvSpPr>
          <p:cNvPr id="780" name="Google Shape;780;p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81" name="Google Shape;781;p5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5" name="Shape 795"/>
        <p:cNvGrpSpPr/>
        <p:nvPr/>
      </p:nvGrpSpPr>
      <p:grpSpPr>
        <a:xfrm>
          <a:off x="0" y="0"/>
          <a:ext cx="0" cy="0"/>
          <a:chOff x="0" y="0"/>
          <a:chExt cx="0" cy="0"/>
        </a:xfrm>
      </p:grpSpPr>
      <p:sp>
        <p:nvSpPr>
          <p:cNvPr id="796" name="Google Shape;796;p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7" name="Google Shape;797;p5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3" name="Shape 813"/>
        <p:cNvGrpSpPr/>
        <p:nvPr/>
      </p:nvGrpSpPr>
      <p:grpSpPr>
        <a:xfrm>
          <a:off x="0" y="0"/>
          <a:ext cx="0" cy="0"/>
          <a:chOff x="0" y="0"/>
          <a:chExt cx="0" cy="0"/>
        </a:xfrm>
      </p:grpSpPr>
      <p:sp>
        <p:nvSpPr>
          <p:cNvPr id="814" name="Google Shape;814;p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15" name="Google Shape;815;p6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9" name="Shape 829"/>
        <p:cNvGrpSpPr/>
        <p:nvPr/>
      </p:nvGrpSpPr>
      <p:grpSpPr>
        <a:xfrm>
          <a:off x="0" y="0"/>
          <a:ext cx="0" cy="0"/>
          <a:chOff x="0" y="0"/>
          <a:chExt cx="0" cy="0"/>
        </a:xfrm>
      </p:grpSpPr>
      <p:sp>
        <p:nvSpPr>
          <p:cNvPr id="830" name="Google Shape;830;p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31" name="Google Shape;831;p6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5" name="Shape 845"/>
        <p:cNvGrpSpPr/>
        <p:nvPr/>
      </p:nvGrpSpPr>
      <p:grpSpPr>
        <a:xfrm>
          <a:off x="0" y="0"/>
          <a:ext cx="0" cy="0"/>
          <a:chOff x="0" y="0"/>
          <a:chExt cx="0" cy="0"/>
        </a:xfrm>
      </p:grpSpPr>
      <p:sp>
        <p:nvSpPr>
          <p:cNvPr id="846" name="Google Shape;846;p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47" name="Google Shape;847;p6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3" name="Shape 863"/>
        <p:cNvGrpSpPr/>
        <p:nvPr/>
      </p:nvGrpSpPr>
      <p:grpSpPr>
        <a:xfrm>
          <a:off x="0" y="0"/>
          <a:ext cx="0" cy="0"/>
          <a:chOff x="0" y="0"/>
          <a:chExt cx="0" cy="0"/>
        </a:xfrm>
      </p:grpSpPr>
      <p:sp>
        <p:nvSpPr>
          <p:cNvPr id="864" name="Google Shape;864;p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65" name="Google Shape;865;p6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9" name="Shape 879"/>
        <p:cNvGrpSpPr/>
        <p:nvPr/>
      </p:nvGrpSpPr>
      <p:grpSpPr>
        <a:xfrm>
          <a:off x="0" y="0"/>
          <a:ext cx="0" cy="0"/>
          <a:chOff x="0" y="0"/>
          <a:chExt cx="0" cy="0"/>
        </a:xfrm>
      </p:grpSpPr>
      <p:sp>
        <p:nvSpPr>
          <p:cNvPr id="880" name="Google Shape;880;p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1" name="Google Shape;881;p6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6" name="Shape 896"/>
        <p:cNvGrpSpPr/>
        <p:nvPr/>
      </p:nvGrpSpPr>
      <p:grpSpPr>
        <a:xfrm>
          <a:off x="0" y="0"/>
          <a:ext cx="0" cy="0"/>
          <a:chOff x="0" y="0"/>
          <a:chExt cx="0" cy="0"/>
        </a:xfrm>
      </p:grpSpPr>
      <p:sp>
        <p:nvSpPr>
          <p:cNvPr id="897" name="Google Shape;897;p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98" name="Google Shape;898;p6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3" name="Shape 913"/>
        <p:cNvGrpSpPr/>
        <p:nvPr/>
      </p:nvGrpSpPr>
      <p:grpSpPr>
        <a:xfrm>
          <a:off x="0" y="0"/>
          <a:ext cx="0" cy="0"/>
          <a:chOff x="0" y="0"/>
          <a:chExt cx="0" cy="0"/>
        </a:xfrm>
      </p:grpSpPr>
      <p:sp>
        <p:nvSpPr>
          <p:cNvPr id="914" name="Google Shape;914;p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15" name="Google Shape;915;p6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0" name="Shape 930"/>
        <p:cNvGrpSpPr/>
        <p:nvPr/>
      </p:nvGrpSpPr>
      <p:grpSpPr>
        <a:xfrm>
          <a:off x="0" y="0"/>
          <a:ext cx="0" cy="0"/>
          <a:chOff x="0" y="0"/>
          <a:chExt cx="0" cy="0"/>
        </a:xfrm>
      </p:grpSpPr>
      <p:sp>
        <p:nvSpPr>
          <p:cNvPr id="931" name="Google Shape;931;p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32" name="Google Shape;932;p6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6" name="Shape 946"/>
        <p:cNvGrpSpPr/>
        <p:nvPr/>
      </p:nvGrpSpPr>
      <p:grpSpPr>
        <a:xfrm>
          <a:off x="0" y="0"/>
          <a:ext cx="0" cy="0"/>
          <a:chOff x="0" y="0"/>
          <a:chExt cx="0" cy="0"/>
        </a:xfrm>
      </p:grpSpPr>
      <p:sp>
        <p:nvSpPr>
          <p:cNvPr id="947" name="Google Shape;947;p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8" name="Google Shape;948;p6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2" name="Google Shape;182;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4" name="Shape 964"/>
        <p:cNvGrpSpPr/>
        <p:nvPr/>
      </p:nvGrpSpPr>
      <p:grpSpPr>
        <a:xfrm>
          <a:off x="0" y="0"/>
          <a:ext cx="0" cy="0"/>
          <a:chOff x="0" y="0"/>
          <a:chExt cx="0" cy="0"/>
        </a:xfrm>
      </p:grpSpPr>
      <p:sp>
        <p:nvSpPr>
          <p:cNvPr id="965" name="Google Shape;965;p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6" name="Google Shape;966;p6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0" name="Shape 980"/>
        <p:cNvGrpSpPr/>
        <p:nvPr/>
      </p:nvGrpSpPr>
      <p:grpSpPr>
        <a:xfrm>
          <a:off x="0" y="0"/>
          <a:ext cx="0" cy="0"/>
          <a:chOff x="0" y="0"/>
          <a:chExt cx="0" cy="0"/>
        </a:xfrm>
      </p:grpSpPr>
      <p:sp>
        <p:nvSpPr>
          <p:cNvPr id="981" name="Google Shape;981;p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82" name="Google Shape;982;p7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p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98" name="Google Shape;998;p7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2" name="Shape 1012"/>
        <p:cNvGrpSpPr/>
        <p:nvPr/>
      </p:nvGrpSpPr>
      <p:grpSpPr>
        <a:xfrm>
          <a:off x="0" y="0"/>
          <a:ext cx="0" cy="0"/>
          <a:chOff x="0" y="0"/>
          <a:chExt cx="0" cy="0"/>
        </a:xfrm>
      </p:grpSpPr>
      <p:sp>
        <p:nvSpPr>
          <p:cNvPr id="1013" name="Google Shape;1013;p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14" name="Google Shape;1014;p7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8" name="Shape 1028"/>
        <p:cNvGrpSpPr/>
        <p:nvPr/>
      </p:nvGrpSpPr>
      <p:grpSpPr>
        <a:xfrm>
          <a:off x="0" y="0"/>
          <a:ext cx="0" cy="0"/>
          <a:chOff x="0" y="0"/>
          <a:chExt cx="0" cy="0"/>
        </a:xfrm>
      </p:grpSpPr>
      <p:sp>
        <p:nvSpPr>
          <p:cNvPr id="1029" name="Google Shape;1029;p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30" name="Google Shape;1030;p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6" name="Shape 1046"/>
        <p:cNvGrpSpPr/>
        <p:nvPr/>
      </p:nvGrpSpPr>
      <p:grpSpPr>
        <a:xfrm>
          <a:off x="0" y="0"/>
          <a:ext cx="0" cy="0"/>
          <a:chOff x="0" y="0"/>
          <a:chExt cx="0" cy="0"/>
        </a:xfrm>
      </p:grpSpPr>
      <p:sp>
        <p:nvSpPr>
          <p:cNvPr id="1047" name="Google Shape;1047;p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8" name="Google Shape;1048;p7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3" name="Shape 1063"/>
        <p:cNvGrpSpPr/>
        <p:nvPr/>
      </p:nvGrpSpPr>
      <p:grpSpPr>
        <a:xfrm>
          <a:off x="0" y="0"/>
          <a:ext cx="0" cy="0"/>
          <a:chOff x="0" y="0"/>
          <a:chExt cx="0" cy="0"/>
        </a:xfrm>
      </p:grpSpPr>
      <p:sp>
        <p:nvSpPr>
          <p:cNvPr id="1064" name="Google Shape;1064;p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65" name="Google Shape;1065;p7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9" name="Shape 1079"/>
        <p:cNvGrpSpPr/>
        <p:nvPr/>
      </p:nvGrpSpPr>
      <p:grpSpPr>
        <a:xfrm>
          <a:off x="0" y="0"/>
          <a:ext cx="0" cy="0"/>
          <a:chOff x="0" y="0"/>
          <a:chExt cx="0" cy="0"/>
        </a:xfrm>
      </p:grpSpPr>
      <p:sp>
        <p:nvSpPr>
          <p:cNvPr id="1080" name="Google Shape;1080;p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81" name="Google Shape;1081;p7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p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97" name="Google Shape;1097;p7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1" name="Shape 1111"/>
        <p:cNvGrpSpPr/>
        <p:nvPr/>
      </p:nvGrpSpPr>
      <p:grpSpPr>
        <a:xfrm>
          <a:off x="0" y="0"/>
          <a:ext cx="0" cy="0"/>
          <a:chOff x="0" y="0"/>
          <a:chExt cx="0" cy="0"/>
        </a:xfrm>
      </p:grpSpPr>
      <p:sp>
        <p:nvSpPr>
          <p:cNvPr id="1112" name="Google Shape;1112;g372ce4c99d4_0_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13" name="Google Shape;1113;g372ce4c99d4_0_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8" name="Shape 1128"/>
        <p:cNvGrpSpPr/>
        <p:nvPr/>
      </p:nvGrpSpPr>
      <p:grpSpPr>
        <a:xfrm>
          <a:off x="0" y="0"/>
          <a:ext cx="0" cy="0"/>
          <a:chOff x="0" y="0"/>
          <a:chExt cx="0" cy="0"/>
        </a:xfrm>
      </p:grpSpPr>
      <p:sp>
        <p:nvSpPr>
          <p:cNvPr id="1129" name="Google Shape;1129;p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30" name="Google Shape;1130;p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7" name="Shape 1147"/>
        <p:cNvGrpSpPr/>
        <p:nvPr/>
      </p:nvGrpSpPr>
      <p:grpSpPr>
        <a:xfrm>
          <a:off x="0" y="0"/>
          <a:ext cx="0" cy="0"/>
          <a:chOff x="0" y="0"/>
          <a:chExt cx="0" cy="0"/>
        </a:xfrm>
      </p:grpSpPr>
      <p:sp>
        <p:nvSpPr>
          <p:cNvPr id="1148" name="Google Shape;1148;p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49" name="Google Shape;1149;p7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3" name="Shape 1163"/>
        <p:cNvGrpSpPr/>
        <p:nvPr/>
      </p:nvGrpSpPr>
      <p:grpSpPr>
        <a:xfrm>
          <a:off x="0" y="0"/>
          <a:ext cx="0" cy="0"/>
          <a:chOff x="0" y="0"/>
          <a:chExt cx="0" cy="0"/>
        </a:xfrm>
      </p:grpSpPr>
      <p:sp>
        <p:nvSpPr>
          <p:cNvPr id="1164" name="Google Shape;1164;p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65" name="Google Shape;1165;p8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rPr lang="en-US" sz="1100"/>
              <a:t>In our last activities, we saw how easily misinformation can spread and how our own 'info flow' is shaped. Now, we're going to dive into a powerful, systematic tool to help us assess the credibility of </a:t>
            </a:r>
            <a:r>
              <a:rPr i="1" lang="en-US" sz="1100"/>
              <a:t>any</a:t>
            </a:r>
            <a:r>
              <a:rPr lang="en-US" sz="1100"/>
              <a:t> online information: the </a:t>
            </a:r>
            <a:r>
              <a:rPr b="1" lang="en-US" sz="1100"/>
              <a:t>CRAAP Test</a:t>
            </a:r>
            <a:r>
              <a:rPr lang="en-US" sz="1100"/>
              <a:t>."</a:t>
            </a:r>
            <a:r>
              <a:rPr lang="en-US"/>
              <a:t>It’s a simple, memorable framework for evaluating the credibility of any piece of information, especially online content. This isn't just theory; it's a practical framework that empowers you to make informed judgments about the content you encounter daily." CRAAP stands for </a:t>
            </a:r>
            <a:r>
              <a:rPr b="1" lang="en-US"/>
              <a:t>Currency, Relevance, Authority, Accuracy, and Purpose</a:t>
            </a:r>
            <a:r>
              <a:rPr lang="en-US"/>
              <a:t>. </a:t>
            </a:r>
            <a:endParaRPr b="1"/>
          </a:p>
          <a:p>
            <a:pPr indent="0" lvl="0" marL="158750" marR="0" rtl="0" algn="l">
              <a:lnSpc>
                <a:spcPct val="100000"/>
              </a:lnSpc>
              <a:spcBef>
                <a:spcPts val="0"/>
              </a:spcBef>
              <a:spcAft>
                <a:spcPts val="0"/>
              </a:spcAft>
              <a:buClr>
                <a:srgbClr val="000000"/>
              </a:buClr>
              <a:buSzPts val="1100"/>
              <a:buFont typeface="Arial"/>
              <a:buNone/>
            </a:pPr>
            <a:r>
              <a:rPr b="1" lang="en-US"/>
              <a:t>Currency</a:t>
            </a:r>
            <a:endParaRPr/>
          </a:p>
          <a:p>
            <a:pPr indent="-298450" lvl="0" marL="457200" rtl="0" algn="l">
              <a:lnSpc>
                <a:spcPct val="100000"/>
              </a:lnSpc>
              <a:spcBef>
                <a:spcPts val="0"/>
              </a:spcBef>
              <a:spcAft>
                <a:spcPts val="0"/>
              </a:spcAft>
              <a:buSzPts val="1100"/>
              <a:buChar char="●"/>
            </a:pPr>
            <a:r>
              <a:rPr b="1" lang="en-US"/>
              <a:t>Ask:</a:t>
            </a:r>
            <a:r>
              <a:rPr lang="en-US"/>
              <a:t> </a:t>
            </a:r>
            <a:r>
              <a:rPr i="1" lang="en-US"/>
              <a:t>Is the information up to date?</a:t>
            </a:r>
            <a:br>
              <a:rPr lang="en-US"/>
            </a:br>
            <a:r>
              <a:rPr lang="en-US"/>
              <a:t>In fast-changing fields like health, science, or current events, outdated information can be misleading. Always check the publication date and whether the content has been revised or updated.</a:t>
            </a:r>
            <a:endParaRPr/>
          </a:p>
          <a:p>
            <a:pPr indent="-298450" lvl="0" marL="457200" rtl="0" algn="l">
              <a:lnSpc>
                <a:spcPct val="100000"/>
              </a:lnSpc>
              <a:spcBef>
                <a:spcPts val="0"/>
              </a:spcBef>
              <a:spcAft>
                <a:spcPts val="0"/>
              </a:spcAft>
              <a:buSzPts val="1100"/>
              <a:buChar char="●"/>
            </a:pPr>
            <a:r>
              <a:rPr b="1" lang="en-US"/>
              <a:t>2. Relevance</a:t>
            </a:r>
            <a:endParaRPr/>
          </a:p>
          <a:p>
            <a:pPr indent="-298450" lvl="0" marL="457200" rtl="0" algn="l">
              <a:lnSpc>
                <a:spcPct val="100000"/>
              </a:lnSpc>
              <a:spcBef>
                <a:spcPts val="0"/>
              </a:spcBef>
              <a:spcAft>
                <a:spcPts val="0"/>
              </a:spcAft>
              <a:buSzPts val="1100"/>
              <a:buChar char="●"/>
            </a:pPr>
            <a:r>
              <a:rPr b="1" lang="en-US"/>
              <a:t>Ask:</a:t>
            </a:r>
            <a:r>
              <a:rPr lang="en-US"/>
              <a:t> </a:t>
            </a:r>
            <a:r>
              <a:rPr i="1" lang="en-US"/>
              <a:t>Does this information meet my needs?</a:t>
            </a:r>
            <a:br>
              <a:rPr lang="en-US"/>
            </a:br>
            <a:r>
              <a:rPr lang="en-US"/>
              <a:t>Is it appropriate for your audience—whether students, parents, or staff? Is it too technical or too simplistic? Relevance also means checking if the content directly addresses your question or topic.</a:t>
            </a:r>
            <a:endParaRPr/>
          </a:p>
          <a:p>
            <a:pPr indent="-298450" lvl="0" marL="457200" rtl="0" algn="l">
              <a:lnSpc>
                <a:spcPct val="100000"/>
              </a:lnSpc>
              <a:spcBef>
                <a:spcPts val="0"/>
              </a:spcBef>
              <a:spcAft>
                <a:spcPts val="0"/>
              </a:spcAft>
              <a:buSzPts val="1100"/>
              <a:buChar char="●"/>
            </a:pPr>
            <a:r>
              <a:rPr b="1" lang="en-US"/>
              <a:t>Authority</a:t>
            </a:r>
            <a:endParaRPr/>
          </a:p>
          <a:p>
            <a:pPr indent="-298450" lvl="0" marL="457200" rtl="0" algn="l">
              <a:lnSpc>
                <a:spcPct val="100000"/>
              </a:lnSpc>
              <a:spcBef>
                <a:spcPts val="0"/>
              </a:spcBef>
              <a:spcAft>
                <a:spcPts val="0"/>
              </a:spcAft>
              <a:buSzPts val="1100"/>
              <a:buChar char="●"/>
            </a:pPr>
            <a:r>
              <a:rPr b="1" lang="en-US"/>
              <a:t>Ask:</a:t>
            </a:r>
            <a:r>
              <a:rPr lang="en-US"/>
              <a:t> </a:t>
            </a:r>
            <a:r>
              <a:rPr i="1" lang="en-US"/>
              <a:t>Who is the author or publisher?</a:t>
            </a:r>
            <a:br>
              <a:rPr lang="en-US"/>
            </a:br>
            <a:r>
              <a:rPr lang="en-US"/>
              <a:t>Look for credentials, affiliations, and expertise. Is the source a recognized expert or a random blog? Reputable institutions and peer-reviewed sources carry more weight.</a:t>
            </a:r>
            <a:endParaRPr/>
          </a:p>
          <a:p>
            <a:pPr indent="-298450" lvl="0" marL="457200" rtl="0" algn="l">
              <a:lnSpc>
                <a:spcPct val="100000"/>
              </a:lnSpc>
              <a:spcBef>
                <a:spcPts val="0"/>
              </a:spcBef>
              <a:spcAft>
                <a:spcPts val="0"/>
              </a:spcAft>
              <a:buSzPts val="1100"/>
              <a:buChar char="●"/>
            </a:pPr>
            <a:r>
              <a:rPr b="1" lang="en-US"/>
              <a:t>. Accuracy</a:t>
            </a:r>
            <a:endParaRPr/>
          </a:p>
          <a:p>
            <a:pPr indent="-298450" lvl="0" marL="457200" rtl="0" algn="l">
              <a:lnSpc>
                <a:spcPct val="100000"/>
              </a:lnSpc>
              <a:spcBef>
                <a:spcPts val="0"/>
              </a:spcBef>
              <a:spcAft>
                <a:spcPts val="0"/>
              </a:spcAft>
              <a:buSzPts val="1100"/>
              <a:buChar char="●"/>
            </a:pPr>
            <a:r>
              <a:rPr b="1" lang="en-US"/>
              <a:t>Ask:</a:t>
            </a:r>
            <a:r>
              <a:rPr lang="en-US"/>
              <a:t> </a:t>
            </a:r>
            <a:r>
              <a:rPr i="1" lang="en-US"/>
              <a:t>Is the information supported by evidence?</a:t>
            </a:r>
            <a:br>
              <a:rPr lang="en-US"/>
            </a:br>
            <a:r>
              <a:rPr lang="en-US"/>
              <a:t>Check for citations, data, and references. Has the content been fact-checked or peer-reviewed? Can you verify the claims through other reliable sources?</a:t>
            </a:r>
            <a:endParaRPr/>
          </a:p>
          <a:p>
            <a:pPr indent="-298450" lvl="0" marL="457200" rtl="0" algn="l">
              <a:lnSpc>
                <a:spcPct val="100000"/>
              </a:lnSpc>
              <a:spcBef>
                <a:spcPts val="0"/>
              </a:spcBef>
              <a:spcAft>
                <a:spcPts val="0"/>
              </a:spcAft>
              <a:buSzPts val="1100"/>
              <a:buChar char="●"/>
            </a:pPr>
            <a:r>
              <a:rPr b="1" lang="en-US"/>
              <a:t>5. Purpose Ask:</a:t>
            </a:r>
            <a:r>
              <a:rPr lang="en-US"/>
              <a:t> </a:t>
            </a:r>
            <a:r>
              <a:rPr i="1" lang="en-US"/>
              <a:t>Why was this information created?</a:t>
            </a:r>
            <a:br>
              <a:rPr lang="en-US"/>
            </a:br>
            <a:r>
              <a:rPr lang="en-US"/>
              <a:t>Is it meant to inform, persuade, entertain, or sell something? Be cautious of bias, propaganda, or content designed to manipulate emotions.</a:t>
            </a:r>
            <a:endParaRPr/>
          </a:p>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9" name="Shape 1189"/>
        <p:cNvGrpSpPr/>
        <p:nvPr/>
      </p:nvGrpSpPr>
      <p:grpSpPr>
        <a:xfrm>
          <a:off x="0" y="0"/>
          <a:ext cx="0" cy="0"/>
          <a:chOff x="0" y="0"/>
          <a:chExt cx="0" cy="0"/>
        </a:xfrm>
      </p:grpSpPr>
      <p:sp>
        <p:nvSpPr>
          <p:cNvPr id="1190" name="Google Shape;1190;p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91" name="Google Shape;1191;p8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5" name="Shape 1205"/>
        <p:cNvGrpSpPr/>
        <p:nvPr/>
      </p:nvGrpSpPr>
      <p:grpSpPr>
        <a:xfrm>
          <a:off x="0" y="0"/>
          <a:ext cx="0" cy="0"/>
          <a:chOff x="0" y="0"/>
          <a:chExt cx="0" cy="0"/>
        </a:xfrm>
      </p:grpSpPr>
      <p:sp>
        <p:nvSpPr>
          <p:cNvPr id="1206" name="Google Shape;1206;p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07" name="Google Shape;1207;p8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"I'm now putting you into </a:t>
            </a:r>
            <a:r>
              <a:rPr b="1" i="0" lang="en-US" sz="1100" u="none" cap="none" strike="noStrike">
                <a:solidFill>
                  <a:srgbClr val="000000"/>
                </a:solidFill>
                <a:latin typeface="Arial"/>
                <a:ea typeface="Arial"/>
                <a:cs typeface="Arial"/>
                <a:sym typeface="Arial"/>
              </a:rPr>
              <a:t>small breakout rooms</a:t>
            </a:r>
            <a:r>
              <a:rPr b="0" i="0" lang="en-US" sz="1100" u="none" cap="none" strike="noStrike">
                <a:solidFill>
                  <a:srgbClr val="000000"/>
                </a:solidFill>
                <a:latin typeface="Arial"/>
                <a:ea typeface="Arial"/>
                <a:cs typeface="Arial"/>
                <a:sym typeface="Arial"/>
              </a:rPr>
              <a:t>. In the chat, I'm sharing links to 2-3 online sources with varying credibility14. You'll also find a link to a collaborative document in your breakout room chat.</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Your task is to work together to apply the CRAAP criteria to evaluate each of the sources. Note your findings in the shared document. You have 10 minutes for this task. I'll pop into the rooms to check on your progress</a:t>
            </a:r>
            <a:endParaRPr/>
          </a:p>
          <a:p>
            <a:pPr indent="-228600" lvl="1" marL="914400" rtl="0" algn="l">
              <a:lnSpc>
                <a:spcPct val="100000"/>
              </a:lnSpc>
              <a:spcBef>
                <a:spcPts val="0"/>
              </a:spcBef>
              <a:spcAft>
                <a:spcPts val="0"/>
              </a:spcAft>
              <a:buSzPts val="1100"/>
              <a:buNone/>
            </a:pPr>
            <a:r>
              <a:t/>
            </a:r>
            <a:endParaRPr/>
          </a:p>
          <a:p>
            <a:pPr indent="-228600" lvl="1" marL="914400" rtl="0" algn="l">
              <a:lnSpc>
                <a:spcPct val="100000"/>
              </a:lnSpc>
              <a:spcBef>
                <a:spcPts val="0"/>
              </a:spcBef>
              <a:spcAft>
                <a:spcPts val="0"/>
              </a:spcAft>
              <a:buSzPts val="1100"/>
              <a:buNone/>
            </a:pPr>
            <a:r>
              <a:t/>
            </a:r>
            <a:endParaRPr/>
          </a:p>
          <a:p>
            <a:pPr indent="-228600" lvl="1" marL="914400" rtl="0" algn="l">
              <a:lnSpc>
                <a:spcPct val="100000"/>
              </a:lnSpc>
              <a:spcBef>
                <a:spcPts val="0"/>
              </a:spcBef>
              <a:spcAft>
                <a:spcPts val="0"/>
              </a:spcAft>
              <a:buSzPts val="1100"/>
              <a:buNone/>
            </a:pPr>
            <a:r>
              <a:t/>
            </a:r>
            <a:endParaRPr/>
          </a:p>
          <a:p>
            <a:pPr indent="-298450" lvl="1" marL="914400" rtl="0" algn="l">
              <a:lnSpc>
                <a:spcPct val="100000"/>
              </a:lnSpc>
              <a:spcBef>
                <a:spcPts val="0"/>
              </a:spcBef>
              <a:spcAft>
                <a:spcPts val="0"/>
              </a:spcAft>
              <a:buSzPts val="1100"/>
              <a:buChar char="○"/>
            </a:pPr>
            <a:r>
              <a:rPr lang="en-US"/>
              <a:t>"For each source, go through the CRAAP criteria:</a:t>
            </a:r>
            <a:endParaRPr/>
          </a:p>
          <a:p>
            <a:pPr indent="-298450" lvl="2" marL="1371600" rtl="0" algn="l">
              <a:lnSpc>
                <a:spcPct val="100000"/>
              </a:lnSpc>
              <a:spcBef>
                <a:spcPts val="0"/>
              </a:spcBef>
              <a:spcAft>
                <a:spcPts val="0"/>
              </a:spcAft>
              <a:buSzPts val="1100"/>
              <a:buChar char="■"/>
            </a:pPr>
            <a:r>
              <a:rPr b="1" lang="en-US"/>
              <a:t>C</a:t>
            </a:r>
            <a:r>
              <a:rPr lang="en-US"/>
              <a:t>urrency: When was it published? Is it up-to-date enough for the topic?</a:t>
            </a:r>
            <a:endParaRPr/>
          </a:p>
          <a:p>
            <a:pPr indent="-298450" lvl="2" marL="1371600" rtl="0" algn="l">
              <a:lnSpc>
                <a:spcPct val="100000"/>
              </a:lnSpc>
              <a:spcBef>
                <a:spcPts val="0"/>
              </a:spcBef>
              <a:spcAft>
                <a:spcPts val="0"/>
              </a:spcAft>
              <a:buSzPts val="1100"/>
              <a:buChar char="■"/>
            </a:pPr>
            <a:r>
              <a:rPr b="1" lang="en-US"/>
              <a:t>R</a:t>
            </a:r>
            <a:r>
              <a:rPr lang="en-US"/>
              <a:t>elevance: Does it meet your needs? Is it appropriate for the audience?</a:t>
            </a:r>
            <a:endParaRPr/>
          </a:p>
          <a:p>
            <a:pPr indent="-298450" lvl="2" marL="1371600" rtl="0" algn="l">
              <a:lnSpc>
                <a:spcPct val="100000"/>
              </a:lnSpc>
              <a:spcBef>
                <a:spcPts val="0"/>
              </a:spcBef>
              <a:spcAft>
                <a:spcPts val="0"/>
              </a:spcAft>
              <a:buSzPts val="1100"/>
              <a:buChar char="■"/>
            </a:pPr>
            <a:r>
              <a:rPr b="1" lang="en-US"/>
              <a:t>A</a:t>
            </a:r>
            <a:r>
              <a:rPr lang="en-US"/>
              <a:t>uthority: Who created it? Are they an expert? Is the organization reputable?</a:t>
            </a:r>
            <a:endParaRPr/>
          </a:p>
          <a:p>
            <a:pPr indent="-298450" lvl="2" marL="1371600" rtl="0" algn="l">
              <a:lnSpc>
                <a:spcPct val="100000"/>
              </a:lnSpc>
              <a:spcBef>
                <a:spcPts val="0"/>
              </a:spcBef>
              <a:spcAft>
                <a:spcPts val="0"/>
              </a:spcAft>
              <a:buSzPts val="1100"/>
              <a:buChar char="■"/>
            </a:pPr>
            <a:r>
              <a:rPr b="1" lang="en-US"/>
              <a:t>A</a:t>
            </a:r>
            <a:r>
              <a:rPr lang="en-US"/>
              <a:t>ccuracy: Is the information supported by evidence? Can you verify it elsewhere?</a:t>
            </a:r>
            <a:endParaRPr/>
          </a:p>
          <a:p>
            <a:pPr indent="-298450" lvl="2" marL="1371600" rtl="0" algn="l">
              <a:lnSpc>
                <a:spcPct val="100000"/>
              </a:lnSpc>
              <a:spcBef>
                <a:spcPts val="0"/>
              </a:spcBef>
              <a:spcAft>
                <a:spcPts val="0"/>
              </a:spcAft>
              <a:buSzPts val="1100"/>
              <a:buChar char="■"/>
            </a:pPr>
            <a:r>
              <a:rPr b="1" lang="en-US"/>
              <a:t>P</a:t>
            </a:r>
            <a:r>
              <a:rPr lang="en-US"/>
              <a:t>urpose: Why was this information created? Is there bias? Is it trying to inform, persuade, or sell something?"</a:t>
            </a:r>
            <a:endParaRPr/>
          </a:p>
          <a:p>
            <a:pPr indent="-298450" lvl="1" marL="914400" rtl="0" algn="l">
              <a:lnSpc>
                <a:spcPct val="100000"/>
              </a:lnSpc>
              <a:spcBef>
                <a:spcPts val="0"/>
              </a:spcBef>
              <a:spcAft>
                <a:spcPts val="0"/>
              </a:spcAft>
              <a:buSzPts val="1100"/>
              <a:buChar char="○"/>
            </a:pPr>
            <a:r>
              <a:rPr lang="en-US"/>
              <a:t>"Write your notes and initial judgments on your worksheet. You have about </a:t>
            </a:r>
            <a:r>
              <a:rPr b="1" lang="en-US"/>
              <a:t>7 minutes</a:t>
            </a:r>
            <a:r>
              <a:rPr lang="en-US"/>
              <a:t> for this evaluation.“</a:t>
            </a:r>
            <a:endParaRPr/>
          </a:p>
          <a:p>
            <a:pPr indent="0" lvl="1" marL="615950" rtl="0" algn="l">
              <a:lnSpc>
                <a:spcPct val="100000"/>
              </a:lnSpc>
              <a:spcBef>
                <a:spcPts val="0"/>
              </a:spcBef>
              <a:spcAft>
                <a:spcPts val="0"/>
              </a:spcAft>
              <a:buSzPts val="1100"/>
              <a:buNone/>
            </a:pPr>
            <a:r>
              <a:t/>
            </a:r>
            <a:endParaRPr/>
          </a:p>
          <a:p>
            <a:pPr indent="0" lvl="1" marL="615950" rtl="0" algn="l">
              <a:lnSpc>
                <a:spcPct val="100000"/>
              </a:lnSpc>
              <a:spcBef>
                <a:spcPts val="0"/>
              </a:spcBef>
              <a:spcAft>
                <a:spcPts val="0"/>
              </a:spcAft>
              <a:buSzPts val="1100"/>
              <a:buNone/>
            </a:pPr>
            <a:r>
              <a:t/>
            </a:r>
            <a:endParaRPr/>
          </a:p>
          <a:p>
            <a:pPr indent="0" lvl="0" marL="158750" rtl="0" algn="l">
              <a:lnSpc>
                <a:spcPct val="90000"/>
              </a:lnSpc>
              <a:spcBef>
                <a:spcPts val="0"/>
              </a:spcBef>
              <a:spcAft>
                <a:spcPts val="0"/>
              </a:spcAft>
              <a:buSzPts val="1100"/>
              <a:buNone/>
            </a:pPr>
            <a:r>
              <a:t/>
            </a:r>
            <a:endParaRPr sz="935"/>
          </a:p>
          <a:p>
            <a:pPr indent="0" lvl="0" marL="158750" marR="0" rtl="0" algn="l">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Arial"/>
                <a:ea typeface="Arial"/>
                <a:cs typeface="Arial"/>
                <a:sym typeface="Arial"/>
              </a:rPr>
              <a:t>https://www.bbc.co.uk/programmes/p076w7g5</a:t>
            </a:r>
            <a:endParaRPr/>
          </a:p>
          <a:p>
            <a:pPr indent="0" lvl="0" marL="15875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rPr b="1" lang="en-US"/>
              <a:t>Currency</a:t>
            </a:r>
            <a:endParaRPr/>
          </a:p>
          <a:p>
            <a:pPr indent="-298450" lvl="0" marL="457200" rtl="0" algn="l">
              <a:lnSpc>
                <a:spcPct val="100000"/>
              </a:lnSpc>
              <a:spcBef>
                <a:spcPts val="0"/>
              </a:spcBef>
              <a:spcAft>
                <a:spcPts val="0"/>
              </a:spcAft>
              <a:buSzPts val="1100"/>
              <a:buChar char="●"/>
            </a:pPr>
            <a:r>
              <a:rPr b="1" lang="en-US"/>
              <a:t>Question:</a:t>
            </a:r>
            <a:r>
              <a:rPr lang="en-US"/>
              <a:t> When was the information published or last updated?</a:t>
            </a:r>
            <a:endParaRPr/>
          </a:p>
          <a:p>
            <a:pPr indent="-298450" lvl="0" marL="457200" rtl="0" algn="l">
              <a:lnSpc>
                <a:spcPct val="100000"/>
              </a:lnSpc>
              <a:spcBef>
                <a:spcPts val="0"/>
              </a:spcBef>
              <a:spcAft>
                <a:spcPts val="0"/>
              </a:spcAft>
              <a:buSzPts val="1100"/>
              <a:buChar char="●"/>
            </a:pPr>
            <a:r>
              <a:rPr b="1" lang="en-US"/>
              <a:t>Evaluation:</a:t>
            </a:r>
            <a:r>
              <a:rPr lang="en-US"/>
              <a:t> The video was published in </a:t>
            </a:r>
            <a:r>
              <a:rPr b="1" lang="en-US"/>
              <a:t>2019</a:t>
            </a:r>
            <a:r>
              <a:rPr lang="en-US"/>
              <a:t>. While not brand new, the core scientific facts about climate change remain relevant and accurate. However, for the latest policy updates or climate data, newer sources may be needed.</a:t>
            </a:r>
            <a:endParaRPr/>
          </a:p>
          <a:p>
            <a:pPr indent="-298450" lvl="0" marL="457200" rtl="0" algn="l">
              <a:lnSpc>
                <a:spcPct val="100000"/>
              </a:lnSpc>
              <a:spcBef>
                <a:spcPts val="0"/>
              </a:spcBef>
              <a:spcAft>
                <a:spcPts val="0"/>
              </a:spcAft>
              <a:buSzPts val="1100"/>
              <a:buChar char="●"/>
            </a:pPr>
            <a:r>
              <a:rPr b="1" lang="en-US"/>
              <a:t>Relevance</a:t>
            </a:r>
            <a:endParaRPr/>
          </a:p>
          <a:p>
            <a:pPr indent="-298450" lvl="0" marL="457200" rtl="0" algn="l">
              <a:lnSpc>
                <a:spcPct val="100000"/>
              </a:lnSpc>
              <a:spcBef>
                <a:spcPts val="0"/>
              </a:spcBef>
              <a:spcAft>
                <a:spcPts val="0"/>
              </a:spcAft>
              <a:buSzPts val="1100"/>
              <a:buChar char="●"/>
            </a:pPr>
            <a:r>
              <a:rPr b="1" lang="en-US"/>
              <a:t>Question:</a:t>
            </a:r>
            <a:r>
              <a:rPr lang="en-US"/>
              <a:t> Does the information relate directly to your topic or research question?</a:t>
            </a:r>
            <a:endParaRPr/>
          </a:p>
          <a:p>
            <a:pPr indent="-298450" lvl="0" marL="457200" rtl="0" algn="l">
              <a:lnSpc>
                <a:spcPct val="100000"/>
              </a:lnSpc>
              <a:spcBef>
                <a:spcPts val="0"/>
              </a:spcBef>
              <a:spcAft>
                <a:spcPts val="0"/>
              </a:spcAft>
              <a:buSzPts val="1100"/>
              <a:buChar char="●"/>
            </a:pPr>
            <a:r>
              <a:rPr b="1" lang="en-US"/>
              <a:t>Evaluation:</a:t>
            </a:r>
            <a:r>
              <a:rPr lang="en-US"/>
              <a:t> Yes. The video provides a concise and accessible overview of climate change, making it highly relevant for educational settings, especially when introducing the topic to students or the general public.</a:t>
            </a:r>
            <a:endParaRPr/>
          </a:p>
          <a:p>
            <a:pPr indent="-298450" lvl="0" marL="457200" rtl="0" algn="l">
              <a:lnSpc>
                <a:spcPct val="100000"/>
              </a:lnSpc>
              <a:spcBef>
                <a:spcPts val="0"/>
              </a:spcBef>
              <a:spcAft>
                <a:spcPts val="0"/>
              </a:spcAft>
              <a:buSzPts val="1100"/>
              <a:buChar char="●"/>
            </a:pPr>
            <a:r>
              <a:rPr b="1" lang="en-US"/>
              <a:t>Authority</a:t>
            </a:r>
            <a:endParaRPr/>
          </a:p>
          <a:p>
            <a:pPr indent="-298450" lvl="0" marL="457200" rtl="0" algn="l">
              <a:lnSpc>
                <a:spcPct val="100000"/>
              </a:lnSpc>
              <a:spcBef>
                <a:spcPts val="0"/>
              </a:spcBef>
              <a:spcAft>
                <a:spcPts val="0"/>
              </a:spcAft>
              <a:buSzPts val="1100"/>
              <a:buChar char="●"/>
            </a:pPr>
            <a:r>
              <a:rPr b="1" lang="en-US"/>
              <a:t>Question:</a:t>
            </a:r>
            <a:r>
              <a:rPr lang="en-US"/>
              <a:t> Who is the author? What are their credentials? Is the source reputable?</a:t>
            </a:r>
            <a:endParaRPr/>
          </a:p>
          <a:p>
            <a:pPr indent="-298450" lvl="0" marL="457200" rtl="0" algn="l">
              <a:lnSpc>
                <a:spcPct val="100000"/>
              </a:lnSpc>
              <a:spcBef>
                <a:spcPts val="0"/>
              </a:spcBef>
              <a:spcAft>
                <a:spcPts val="0"/>
              </a:spcAft>
              <a:buSzPts val="1100"/>
              <a:buChar char="●"/>
            </a:pPr>
            <a:r>
              <a:rPr b="1" lang="en-US"/>
              <a:t>Evaluation:</a:t>
            </a:r>
            <a:r>
              <a:rPr lang="en-US"/>
              <a:t> The video is produced by the </a:t>
            </a:r>
            <a:r>
              <a:rPr b="1" lang="en-US"/>
              <a:t>BBC</a:t>
            </a:r>
            <a:r>
              <a:rPr lang="en-US"/>
              <a:t>, a globally respected public broadcaster known for its editorial standards. It features </a:t>
            </a:r>
            <a:r>
              <a:rPr b="1" lang="en-US"/>
              <a:t>Sir David Attenborough</a:t>
            </a:r>
            <a:r>
              <a:rPr lang="en-US"/>
              <a:t>, a highly credible science communicator with decades of experience.</a:t>
            </a:r>
            <a:endParaRPr/>
          </a:p>
          <a:p>
            <a:pPr indent="-298450" lvl="0" marL="457200" rtl="0" algn="l">
              <a:lnSpc>
                <a:spcPct val="100000"/>
              </a:lnSpc>
              <a:spcBef>
                <a:spcPts val="0"/>
              </a:spcBef>
              <a:spcAft>
                <a:spcPts val="0"/>
              </a:spcAft>
              <a:buSzPts val="1100"/>
              <a:buChar char="●"/>
            </a:pPr>
            <a:r>
              <a:rPr b="1" lang="en-US"/>
              <a:t>Accuracy</a:t>
            </a:r>
            <a:endParaRPr/>
          </a:p>
          <a:p>
            <a:pPr indent="-298450" lvl="0" marL="457200" rtl="0" algn="l">
              <a:lnSpc>
                <a:spcPct val="100000"/>
              </a:lnSpc>
              <a:spcBef>
                <a:spcPts val="0"/>
              </a:spcBef>
              <a:spcAft>
                <a:spcPts val="0"/>
              </a:spcAft>
              <a:buSzPts val="1100"/>
              <a:buChar char="●"/>
            </a:pPr>
            <a:r>
              <a:rPr b="1" lang="en-US"/>
              <a:t>Question:</a:t>
            </a:r>
            <a:r>
              <a:rPr lang="en-US"/>
              <a:t> Is the information supported by evidence? Has it been reviewed or fact-checked?</a:t>
            </a:r>
            <a:endParaRPr/>
          </a:p>
          <a:p>
            <a:pPr indent="-298450" lvl="0" marL="457200" rtl="0" algn="l">
              <a:lnSpc>
                <a:spcPct val="100000"/>
              </a:lnSpc>
              <a:spcBef>
                <a:spcPts val="0"/>
              </a:spcBef>
              <a:spcAft>
                <a:spcPts val="0"/>
              </a:spcAft>
              <a:buSzPts val="1100"/>
              <a:buChar char="●"/>
            </a:pPr>
            <a:r>
              <a:rPr b="1" lang="en-US"/>
              <a:t>Evaluation:</a:t>
            </a:r>
            <a:r>
              <a:rPr lang="en-US"/>
              <a:t> The video presents scientifically accepted facts and references key climate data. The BBC’s editorial process includes fact-checking, and the content aligns with the scientific consensus on climate change.</a:t>
            </a:r>
            <a:endParaRPr/>
          </a:p>
          <a:p>
            <a:pPr indent="-298450" lvl="0" marL="457200" rtl="0" algn="l">
              <a:lnSpc>
                <a:spcPct val="100000"/>
              </a:lnSpc>
              <a:spcBef>
                <a:spcPts val="0"/>
              </a:spcBef>
              <a:spcAft>
                <a:spcPts val="0"/>
              </a:spcAft>
              <a:buSzPts val="1100"/>
              <a:buChar char="●"/>
            </a:pPr>
            <a:r>
              <a:rPr b="1" lang="en-US"/>
              <a:t>Purpose</a:t>
            </a:r>
            <a:endParaRPr/>
          </a:p>
          <a:p>
            <a:pPr indent="-298450" lvl="0" marL="457200" rtl="0" algn="l">
              <a:lnSpc>
                <a:spcPct val="100000"/>
              </a:lnSpc>
              <a:spcBef>
                <a:spcPts val="0"/>
              </a:spcBef>
              <a:spcAft>
                <a:spcPts val="0"/>
              </a:spcAft>
              <a:buSzPts val="1100"/>
              <a:buChar char="●"/>
            </a:pPr>
            <a:r>
              <a:rPr b="1" lang="en-US"/>
              <a:t>Question:</a:t>
            </a:r>
            <a:r>
              <a:rPr lang="en-US"/>
              <a:t> What is the purpose of the information? Is it to inform, persuade, entertain, or sell something?</a:t>
            </a:r>
            <a:endParaRPr/>
          </a:p>
          <a:p>
            <a:pPr indent="-298450" lvl="0" marL="457200" rtl="0" algn="l">
              <a:lnSpc>
                <a:spcPct val="100000"/>
              </a:lnSpc>
              <a:spcBef>
                <a:spcPts val="0"/>
              </a:spcBef>
              <a:spcAft>
                <a:spcPts val="0"/>
              </a:spcAft>
              <a:buSzPts val="1100"/>
              <a:buChar char="●"/>
            </a:pPr>
            <a:r>
              <a:rPr b="1" lang="en-US"/>
              <a:t>Evaluation:</a:t>
            </a:r>
            <a:r>
              <a:rPr lang="en-US"/>
              <a:t> The purpose is clearly to </a:t>
            </a:r>
            <a:r>
              <a:rPr b="1" lang="en-US"/>
              <a:t>inform</a:t>
            </a:r>
            <a:r>
              <a:rPr lang="en-US"/>
              <a:t> and raise awareness. There is no commercial agenda or bias evident in the presentation.</a:t>
            </a:r>
            <a:endParaRPr/>
          </a:p>
          <a:p>
            <a:pPr indent="0" lvl="1" marL="615950" rtl="0" algn="l">
              <a:lnSpc>
                <a:spcPct val="100000"/>
              </a:lnSpc>
              <a:spcBef>
                <a:spcPts val="0"/>
              </a:spcBef>
              <a:spcAft>
                <a:spcPts val="0"/>
              </a:spcAft>
              <a:buSzPts val="1100"/>
              <a:buNone/>
            </a:pPr>
            <a:r>
              <a:t/>
            </a:r>
            <a:endParaRPr/>
          </a:p>
          <a:p>
            <a:pPr indent="-228600" lvl="0" marL="457200" rtl="0" algn="l">
              <a:lnSpc>
                <a:spcPct val="100000"/>
              </a:lnSpc>
              <a:spcBef>
                <a:spcPts val="0"/>
              </a:spcBef>
              <a:spcAft>
                <a:spcPts val="0"/>
              </a:spcAft>
              <a:buSzPts val="1100"/>
              <a:buNone/>
            </a:pPr>
            <a:r>
              <a:t/>
            </a:r>
            <a:endParaRPr/>
          </a:p>
          <a:p>
            <a:pPr indent="-228600" lvl="0" marL="45720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rPr b="1" lang="en-US"/>
              <a:t>National File – “BUSTED: CDC Inflated COVID Numbers, Accused of Violating Federal Law”</a:t>
            </a:r>
            <a:endParaRPr/>
          </a:p>
          <a:p>
            <a:pPr indent="-298450" lvl="0" marL="457200" rtl="0" algn="l">
              <a:lnSpc>
                <a:spcPct val="100000"/>
              </a:lnSpc>
              <a:spcBef>
                <a:spcPts val="0"/>
              </a:spcBef>
              <a:spcAft>
                <a:spcPts val="0"/>
              </a:spcAft>
              <a:buSzPts val="1100"/>
              <a:buChar char="●"/>
            </a:pPr>
            <a:r>
              <a:rPr b="1" lang="en-US"/>
              <a:t>URL:</a:t>
            </a:r>
            <a:r>
              <a:rPr lang="en-US"/>
              <a:t> nationalfile.com</a:t>
            </a:r>
            <a:endParaRPr/>
          </a:p>
          <a:p>
            <a:pPr indent="-298450" lvl="0" marL="457200" rtl="0" algn="l">
              <a:lnSpc>
                <a:spcPct val="100000"/>
              </a:lnSpc>
              <a:spcBef>
                <a:spcPts val="0"/>
              </a:spcBef>
              <a:spcAft>
                <a:spcPts val="0"/>
              </a:spcAft>
              <a:buSzPts val="1100"/>
              <a:buChar char="●"/>
            </a:pPr>
            <a:r>
              <a:rPr b="1" lang="en-US"/>
              <a:t>Currency:</a:t>
            </a:r>
            <a:r>
              <a:rPr lang="en-US"/>
              <a:t> The article was published during the pandemic, when misinformation was rampant.</a:t>
            </a:r>
            <a:endParaRPr/>
          </a:p>
          <a:p>
            <a:pPr indent="-298450" lvl="0" marL="457200" rtl="0" algn="l">
              <a:lnSpc>
                <a:spcPct val="100000"/>
              </a:lnSpc>
              <a:spcBef>
                <a:spcPts val="0"/>
              </a:spcBef>
              <a:spcAft>
                <a:spcPts val="0"/>
              </a:spcAft>
              <a:buSzPts val="1100"/>
              <a:buChar char="●"/>
            </a:pPr>
            <a:r>
              <a:rPr b="1" lang="en-US"/>
              <a:t>Relevance:</a:t>
            </a:r>
            <a:r>
              <a:rPr lang="en-US"/>
              <a:t> It may seem relevant to public health, but it misrepresents CDC data.</a:t>
            </a:r>
            <a:endParaRPr/>
          </a:p>
          <a:p>
            <a:pPr indent="-298450" lvl="0" marL="457200" rtl="0" algn="l">
              <a:lnSpc>
                <a:spcPct val="100000"/>
              </a:lnSpc>
              <a:spcBef>
                <a:spcPts val="0"/>
              </a:spcBef>
              <a:spcAft>
                <a:spcPts val="0"/>
              </a:spcAft>
              <a:buSzPts val="1100"/>
              <a:buChar char="●"/>
            </a:pPr>
            <a:r>
              <a:rPr b="1" lang="en-US"/>
              <a:t>Authority:</a:t>
            </a:r>
            <a:r>
              <a:rPr lang="en-US"/>
              <a:t> </a:t>
            </a:r>
            <a:r>
              <a:rPr i="1" lang="en-US"/>
              <a:t>National File</a:t>
            </a:r>
            <a:r>
              <a:rPr lang="en-US"/>
              <a:t> is a far-right website with a history of publishing misleading or false claims. It lacks editorial transparency.</a:t>
            </a:r>
            <a:endParaRPr/>
          </a:p>
          <a:p>
            <a:pPr indent="-298450" lvl="0" marL="457200" rtl="0" algn="l">
              <a:lnSpc>
                <a:spcPct val="100000"/>
              </a:lnSpc>
              <a:spcBef>
                <a:spcPts val="0"/>
              </a:spcBef>
              <a:spcAft>
                <a:spcPts val="0"/>
              </a:spcAft>
              <a:buSzPts val="1100"/>
              <a:buChar char="●"/>
            </a:pPr>
            <a:r>
              <a:rPr b="1" lang="en-US"/>
              <a:t>Accuracy:</a:t>
            </a:r>
            <a:r>
              <a:rPr lang="en-US"/>
              <a:t> The claim that the CDC “inflated” numbers has been </a:t>
            </a:r>
            <a:r>
              <a:rPr b="1" lang="en-US"/>
              <a:t>debunked by multiple fact-checkers</a:t>
            </a:r>
            <a:r>
              <a:rPr lang="en-US"/>
              <a:t>, including FactCheck.org 1</a:t>
            </a:r>
            <a:endParaRPr/>
          </a:p>
          <a:p>
            <a:pPr indent="0" lvl="0" marL="158750" rtl="0" algn="l">
              <a:lnSpc>
                <a:spcPct val="100000"/>
              </a:lnSpc>
              <a:spcBef>
                <a:spcPts val="0"/>
              </a:spcBef>
              <a:spcAft>
                <a:spcPts val="0"/>
              </a:spcAft>
              <a:buSzPts val="1100"/>
              <a:buNone/>
            </a:pPr>
            <a:r>
              <a:rPr lang="en-US"/>
              <a:t>AFP 2  and PolitiFact 3</a:t>
            </a:r>
            <a:endParaRPr/>
          </a:p>
          <a:p>
            <a:pPr indent="0" lvl="0" marL="158750" rtl="0" algn="l">
              <a:lnSpc>
                <a:spcPct val="100000"/>
              </a:lnSpc>
              <a:spcBef>
                <a:spcPts val="0"/>
              </a:spcBef>
              <a:spcAft>
                <a:spcPts val="0"/>
              </a:spcAft>
              <a:buSzPts val="1100"/>
              <a:buNone/>
            </a:pPr>
            <a:r>
              <a:rPr b="1" lang="en-US"/>
              <a:t>Purpose:</a:t>
            </a:r>
            <a:r>
              <a:rPr lang="en-US"/>
              <a:t> The article is </a:t>
            </a:r>
            <a:r>
              <a:rPr b="1" lang="en-US"/>
              <a:t>politically charged</a:t>
            </a:r>
            <a:r>
              <a:rPr lang="en-US"/>
              <a:t>, aiming to sow distrust in public health institutions.</a:t>
            </a:r>
            <a:endParaRPr/>
          </a:p>
          <a:p>
            <a:pPr indent="-298450" lvl="0" marL="457200" rtl="0" algn="l">
              <a:lnSpc>
                <a:spcPct val="100000"/>
              </a:lnSpc>
              <a:spcBef>
                <a:spcPts val="0"/>
              </a:spcBef>
              <a:spcAft>
                <a:spcPts val="0"/>
              </a:spcAft>
              <a:buSzPts val="1100"/>
              <a:buChar char="●"/>
            </a:pPr>
            <a:r>
              <a:rPr b="1" lang="en-US"/>
              <a:t>🛑 Verdict:</a:t>
            </a:r>
            <a:r>
              <a:rPr lang="en-US"/>
              <a:t> </a:t>
            </a:r>
            <a:r>
              <a:rPr b="1" lang="en-US"/>
              <a:t>Disinformation</a:t>
            </a:r>
            <a:r>
              <a:rPr lang="en-US"/>
              <a:t>. This article distorts facts and promotes a false narrative.</a:t>
            </a:r>
            <a:endParaRPr/>
          </a:p>
          <a:p>
            <a:pPr indent="0" lvl="0" marL="15875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rPr b="1" lang="en-US"/>
              <a:t> Infowars – “JD Vance Criticizes UK Censorship Policies During Keir Starmer’s White House Visit”</a:t>
            </a:r>
            <a:endParaRPr/>
          </a:p>
          <a:p>
            <a:pPr indent="-298450" lvl="0" marL="457200" rtl="0" algn="l">
              <a:lnSpc>
                <a:spcPct val="100000"/>
              </a:lnSpc>
              <a:spcBef>
                <a:spcPts val="0"/>
              </a:spcBef>
              <a:spcAft>
                <a:spcPts val="0"/>
              </a:spcAft>
              <a:buSzPts val="1100"/>
              <a:buChar char="●"/>
            </a:pPr>
            <a:r>
              <a:rPr b="1" lang="en-US"/>
              <a:t>URL:</a:t>
            </a:r>
            <a:r>
              <a:rPr lang="en-US"/>
              <a:t> infowars.com</a:t>
            </a:r>
            <a:endParaRPr/>
          </a:p>
          <a:p>
            <a:pPr indent="-298450" lvl="0" marL="457200" rtl="0" algn="l">
              <a:lnSpc>
                <a:spcPct val="100000"/>
              </a:lnSpc>
              <a:spcBef>
                <a:spcPts val="0"/>
              </a:spcBef>
              <a:spcAft>
                <a:spcPts val="0"/>
              </a:spcAft>
              <a:buSzPts val="1100"/>
              <a:buChar char="●"/>
            </a:pPr>
            <a:r>
              <a:rPr b="1" lang="en-US"/>
              <a:t>Currency:</a:t>
            </a:r>
            <a:r>
              <a:rPr lang="en-US"/>
              <a:t> The article is recent and references current political events.</a:t>
            </a:r>
            <a:endParaRPr/>
          </a:p>
          <a:p>
            <a:pPr indent="-298450" lvl="0" marL="457200" rtl="0" algn="l">
              <a:lnSpc>
                <a:spcPct val="100000"/>
              </a:lnSpc>
              <a:spcBef>
                <a:spcPts val="0"/>
              </a:spcBef>
              <a:spcAft>
                <a:spcPts val="0"/>
              </a:spcAft>
              <a:buSzPts val="1100"/>
              <a:buChar char="●"/>
            </a:pPr>
            <a:r>
              <a:rPr b="1" lang="en-US"/>
              <a:t>Relevance:</a:t>
            </a:r>
            <a:r>
              <a:rPr lang="en-US"/>
              <a:t> It may be of interest to those following U.S.-UK relations, but the framing is highly ideological.</a:t>
            </a:r>
            <a:endParaRPr/>
          </a:p>
          <a:p>
            <a:pPr indent="-298450" lvl="0" marL="457200" rtl="0" algn="l">
              <a:lnSpc>
                <a:spcPct val="100000"/>
              </a:lnSpc>
              <a:spcBef>
                <a:spcPts val="0"/>
              </a:spcBef>
              <a:spcAft>
                <a:spcPts val="0"/>
              </a:spcAft>
              <a:buSzPts val="1100"/>
              <a:buChar char="●"/>
            </a:pPr>
            <a:r>
              <a:rPr b="1" lang="en-US"/>
              <a:t>Authority:</a:t>
            </a:r>
            <a:r>
              <a:rPr lang="en-US"/>
              <a:t> </a:t>
            </a:r>
            <a:r>
              <a:rPr i="1" lang="en-US"/>
              <a:t>Infowars</a:t>
            </a:r>
            <a:r>
              <a:rPr lang="en-US"/>
              <a:t> is a well-known conspiracy site run by Alex Jones. It has been banned from multiple platforms for spreading falsehoods.</a:t>
            </a:r>
            <a:endParaRPr/>
          </a:p>
          <a:p>
            <a:pPr indent="-298450" lvl="0" marL="457200" rtl="0" algn="l">
              <a:lnSpc>
                <a:spcPct val="100000"/>
              </a:lnSpc>
              <a:spcBef>
                <a:spcPts val="0"/>
              </a:spcBef>
              <a:spcAft>
                <a:spcPts val="0"/>
              </a:spcAft>
              <a:buSzPts val="1100"/>
              <a:buChar char="●"/>
            </a:pPr>
            <a:r>
              <a:rPr b="1" lang="en-US"/>
              <a:t>Accuracy:</a:t>
            </a:r>
            <a:r>
              <a:rPr lang="en-US"/>
              <a:t> The article may contain kernels of truth (e.g., JD Vance’s comments), but they are often </a:t>
            </a:r>
            <a:r>
              <a:rPr b="1" lang="en-US"/>
              <a:t>exaggerated or taken out of context</a:t>
            </a:r>
            <a:r>
              <a:rPr lang="en-US"/>
              <a:t>..</a:t>
            </a:r>
            <a:endParaRPr/>
          </a:p>
          <a:p>
            <a:pPr indent="-298450" lvl="0" marL="457200" rtl="0" algn="l">
              <a:lnSpc>
                <a:spcPct val="100000"/>
              </a:lnSpc>
              <a:spcBef>
                <a:spcPts val="0"/>
              </a:spcBef>
              <a:spcAft>
                <a:spcPts val="0"/>
              </a:spcAft>
              <a:buSzPts val="1100"/>
              <a:buChar char="●"/>
            </a:pPr>
            <a:r>
              <a:rPr b="1" lang="en-US"/>
              <a:t>Purpose:</a:t>
            </a:r>
            <a:r>
              <a:rPr lang="en-US"/>
              <a:t> The intent is </a:t>
            </a:r>
            <a:r>
              <a:rPr b="1" lang="en-US"/>
              <a:t>to provoke and polarize</a:t>
            </a:r>
            <a:r>
              <a:rPr lang="en-US"/>
              <a:t>, not to inform objectively. The article uses </a:t>
            </a:r>
            <a:r>
              <a:rPr b="1" lang="en-US"/>
              <a:t>loaded language</a:t>
            </a:r>
            <a:r>
              <a:rPr lang="en-US"/>
              <a:t>, sarcasm, and editorialized commentary, which is typical of Infowars’ style. The Infowars article titled </a:t>
            </a:r>
            <a:r>
              <a:rPr b="1" lang="en-US"/>
              <a:t>“JD Vance Criticizes UK Censorship Policies During Keir Starmer’s White House Visit”</a:t>
            </a:r>
            <a:r>
              <a:rPr lang="en-US"/>
              <a:t> is </a:t>
            </a:r>
            <a:r>
              <a:rPr b="1" lang="en-US"/>
              <a:t>based on a real event</a:t>
            </a:r>
            <a:r>
              <a:rPr lang="en-US"/>
              <a:t>, but its </a:t>
            </a:r>
            <a:r>
              <a:rPr b="1" lang="en-US"/>
              <a:t>presentation may be misleading or biased</a:t>
            </a:r>
            <a:r>
              <a:rPr lang="en-US"/>
              <a:t>, which is common with Infowars content.</a:t>
            </a:r>
            <a:endParaRPr/>
          </a:p>
          <a:p>
            <a:pPr indent="-298450" lvl="0" marL="457200" rtl="0" algn="l">
              <a:lnSpc>
                <a:spcPct val="100000"/>
              </a:lnSpc>
              <a:spcBef>
                <a:spcPts val="0"/>
              </a:spcBef>
              <a:spcAft>
                <a:spcPts val="0"/>
              </a:spcAft>
              <a:buSzPts val="1100"/>
              <a:buChar char="●"/>
            </a:pPr>
            <a:r>
              <a:rPr b="1" lang="en-US"/>
              <a:t>🛑 Verdict:</a:t>
            </a:r>
            <a:r>
              <a:rPr lang="en-US"/>
              <a:t> </a:t>
            </a:r>
            <a:r>
              <a:rPr b="1" lang="en-US"/>
              <a:t>Highly biased and unreliable</a:t>
            </a:r>
            <a:r>
              <a:rPr lang="en-US"/>
              <a:t>. Use with extreme caution, if at all.</a:t>
            </a:r>
            <a:endParaRPr/>
          </a:p>
          <a:p>
            <a:pPr indent="-228600" lvl="0" marL="457200" rtl="0" algn="l">
              <a:lnSpc>
                <a:spcPct val="100000"/>
              </a:lnSpc>
              <a:spcBef>
                <a:spcPts val="0"/>
              </a:spcBef>
              <a:spcAft>
                <a:spcPts val="0"/>
              </a:spcAft>
              <a:buSzPts val="1100"/>
              <a:buNone/>
            </a:pPr>
            <a:r>
              <a:t/>
            </a:r>
            <a:endParaRPr/>
          </a:p>
          <a:p>
            <a:pPr indent="-228600" lvl="1" marL="914400" rtl="0" algn="l">
              <a:lnSpc>
                <a:spcPct val="100000"/>
              </a:lnSpc>
              <a:spcBef>
                <a:spcPts val="0"/>
              </a:spcBef>
              <a:spcAft>
                <a:spcPts val="0"/>
              </a:spcAft>
              <a:buSzPts val="1100"/>
              <a:buNone/>
            </a:pPr>
            <a:r>
              <a:t/>
            </a:r>
            <a:endParaRPr/>
          </a:p>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6" name="Shape 1226"/>
        <p:cNvGrpSpPr/>
        <p:nvPr/>
      </p:nvGrpSpPr>
      <p:grpSpPr>
        <a:xfrm>
          <a:off x="0" y="0"/>
          <a:ext cx="0" cy="0"/>
          <a:chOff x="0" y="0"/>
          <a:chExt cx="0" cy="0"/>
        </a:xfrm>
      </p:grpSpPr>
      <p:sp>
        <p:nvSpPr>
          <p:cNvPr id="1227" name="Google Shape;1227;p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28" name="Google Shape;1228;p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This activity demonstrates is that assessing information isn't always straightforward, but having a systematic tool like CRAAP makes a huge difference. It helps us move beyond gut feelings to a more objective, evidence-based evaluation of what we see online. This is a crucial skill for building our information literacy and confidently navigating the digital landscape."</a:t>
            </a:r>
            <a:endParaRPr/>
          </a:p>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3" name="Shape 1243"/>
        <p:cNvGrpSpPr/>
        <p:nvPr/>
      </p:nvGrpSpPr>
      <p:grpSpPr>
        <a:xfrm>
          <a:off x="0" y="0"/>
          <a:ext cx="0" cy="0"/>
          <a:chOff x="0" y="0"/>
          <a:chExt cx="0" cy="0"/>
        </a:xfrm>
      </p:grpSpPr>
      <p:sp>
        <p:nvSpPr>
          <p:cNvPr id="1244" name="Google Shape;1244;p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45" name="Google Shape;1245;p8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9" name="Shape 1259"/>
        <p:cNvGrpSpPr/>
        <p:nvPr/>
      </p:nvGrpSpPr>
      <p:grpSpPr>
        <a:xfrm>
          <a:off x="0" y="0"/>
          <a:ext cx="0" cy="0"/>
          <a:chOff x="0" y="0"/>
          <a:chExt cx="0" cy="0"/>
        </a:xfrm>
      </p:grpSpPr>
      <p:sp>
        <p:nvSpPr>
          <p:cNvPr id="1260" name="Google Shape;1260;p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61" name="Google Shape;1261;p8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2" name="Shape 1292"/>
        <p:cNvGrpSpPr/>
        <p:nvPr/>
      </p:nvGrpSpPr>
      <p:grpSpPr>
        <a:xfrm>
          <a:off x="0" y="0"/>
          <a:ext cx="0" cy="0"/>
          <a:chOff x="0" y="0"/>
          <a:chExt cx="0" cy="0"/>
        </a:xfrm>
      </p:grpSpPr>
      <p:sp>
        <p:nvSpPr>
          <p:cNvPr id="1293" name="Google Shape;1293;p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94" name="Google Shape;1294;p8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rPr lang="en-US">
                <a:solidFill>
                  <a:schemeClr val="dk1"/>
                </a:solidFill>
                <a:latin typeface="Bricolage Grotesque"/>
                <a:ea typeface="Bricolage Grotesque"/>
                <a:cs typeface="Bricolage Grotesque"/>
                <a:sym typeface="Bricolage Grotesque"/>
              </a:rPr>
              <a:t>Confirm that participants can access tools (e.g., browser open with FactCheck.org, reverse image search).</a:t>
            </a:r>
            <a:endParaRPr>
              <a:solidFill>
                <a:schemeClr val="dk1"/>
              </a:solidFill>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0" name="Shape 1310"/>
        <p:cNvGrpSpPr/>
        <p:nvPr/>
      </p:nvGrpSpPr>
      <p:grpSpPr>
        <a:xfrm>
          <a:off x="0" y="0"/>
          <a:ext cx="0" cy="0"/>
          <a:chOff x="0" y="0"/>
          <a:chExt cx="0" cy="0"/>
        </a:xfrm>
      </p:grpSpPr>
      <p:sp>
        <p:nvSpPr>
          <p:cNvPr id="1311" name="Google Shape;1311;p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2" name="Google Shape;1312;p8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9" name="Shape 1349"/>
        <p:cNvGrpSpPr/>
        <p:nvPr/>
      </p:nvGrpSpPr>
      <p:grpSpPr>
        <a:xfrm>
          <a:off x="0" y="0"/>
          <a:ext cx="0" cy="0"/>
          <a:chOff x="0" y="0"/>
          <a:chExt cx="0" cy="0"/>
        </a:xfrm>
      </p:grpSpPr>
      <p:sp>
        <p:nvSpPr>
          <p:cNvPr id="1350" name="Google Shape;1350;p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1" name="Google Shape;1351;p8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5" name="Shape 1365"/>
        <p:cNvGrpSpPr/>
        <p:nvPr/>
      </p:nvGrpSpPr>
      <p:grpSpPr>
        <a:xfrm>
          <a:off x="0" y="0"/>
          <a:ext cx="0" cy="0"/>
          <a:chOff x="0" y="0"/>
          <a:chExt cx="0" cy="0"/>
        </a:xfrm>
      </p:grpSpPr>
      <p:sp>
        <p:nvSpPr>
          <p:cNvPr id="1366" name="Google Shape;1366;p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7" name="Google Shape;1367;p8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1" name="Shape 1381"/>
        <p:cNvGrpSpPr/>
        <p:nvPr/>
      </p:nvGrpSpPr>
      <p:grpSpPr>
        <a:xfrm>
          <a:off x="0" y="0"/>
          <a:ext cx="0" cy="0"/>
          <a:chOff x="0" y="0"/>
          <a:chExt cx="0" cy="0"/>
        </a:xfrm>
      </p:grpSpPr>
      <p:sp>
        <p:nvSpPr>
          <p:cNvPr id="1382" name="Google Shape;1382;p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83" name="Google Shape;1383;p9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We've talked about traditional misinformation and how to spot it. But the information landscape is constantly evolving, and one of the biggest changes we're seeing today is the rise of AI-generated content.AI tools can now create incredibly realistic text, images, and even videos in seconds. This technology has amazing potential, but it also means we need new skills to identify content that might not be what it seems. Our eyes and ears are no longer enough to always tell the difference</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8" name="Shape 1398"/>
        <p:cNvGrpSpPr/>
        <p:nvPr/>
      </p:nvGrpSpPr>
      <p:grpSpPr>
        <a:xfrm>
          <a:off x="0" y="0"/>
          <a:ext cx="0" cy="0"/>
          <a:chOff x="0" y="0"/>
          <a:chExt cx="0" cy="0"/>
        </a:xfrm>
      </p:grpSpPr>
      <p:sp>
        <p:nvSpPr>
          <p:cNvPr id="1399" name="Google Shape;1399;p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00" name="Google Shape;1400;p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Fake news follows a predictable path: it’s created to provoke, amplified by algorithms, and shared rapidly—often without verification. The result? Erosion of trust and deepening social divides. Let’s take a quick poll: which platform do you think contributes most to this spread?</a:t>
            </a:r>
            <a:endParaRPr/>
          </a:p>
          <a:p>
            <a:pPr indent="-228600" lvl="0" marL="4572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Char char="●"/>
            </a:pPr>
            <a:r>
              <a:rPr lang="en-US"/>
              <a:t>Let’s take a moment to understand how fake news travels—because it doesn’t just appear and disappear. It follows a predictable and dangerous path.</a:t>
            </a:r>
            <a:endParaRPr/>
          </a:p>
          <a:p>
            <a:pPr indent="-298450" lvl="0" marL="457200" rtl="0" algn="l">
              <a:lnSpc>
                <a:spcPct val="100000"/>
              </a:lnSpc>
              <a:spcBef>
                <a:spcPts val="0"/>
              </a:spcBef>
              <a:spcAft>
                <a:spcPts val="0"/>
              </a:spcAft>
              <a:buSzPts val="1100"/>
              <a:buChar char="●"/>
            </a:pPr>
            <a:r>
              <a:rPr lang="en-US"/>
              <a:t>It starts with </a:t>
            </a:r>
            <a:r>
              <a:rPr b="1" lang="en-US"/>
              <a:t>creation</a:t>
            </a:r>
            <a:r>
              <a:rPr lang="en-US"/>
              <a:t>—someone deliberately crafts false content, often designed to provoke fear, anger, or outrage.</a:t>
            </a:r>
            <a:endParaRPr/>
          </a:p>
          <a:p>
            <a:pPr indent="-298450" lvl="0" marL="457200" rtl="0" algn="l">
              <a:lnSpc>
                <a:spcPct val="100000"/>
              </a:lnSpc>
              <a:spcBef>
                <a:spcPts val="0"/>
              </a:spcBef>
              <a:spcAft>
                <a:spcPts val="0"/>
              </a:spcAft>
              <a:buSzPts val="1100"/>
              <a:buChar char="●"/>
            </a:pPr>
            <a:r>
              <a:rPr lang="en-US"/>
              <a:t>Then comes </a:t>
            </a:r>
            <a:r>
              <a:rPr b="1" lang="en-US"/>
              <a:t>amplification</a:t>
            </a:r>
            <a:r>
              <a:rPr lang="en-US"/>
              <a:t>—social media algorithms prioritize content that gets engagement, regardless of accuracy. This means emotionally charged misinformation gets boosted.</a:t>
            </a:r>
            <a:endParaRPr/>
          </a:p>
          <a:p>
            <a:pPr indent="-298450" lvl="0" marL="457200" rtl="0" algn="l">
              <a:lnSpc>
                <a:spcPct val="100000"/>
              </a:lnSpc>
              <a:spcBef>
                <a:spcPts val="0"/>
              </a:spcBef>
              <a:spcAft>
                <a:spcPts val="0"/>
              </a:spcAft>
              <a:buSzPts val="1100"/>
              <a:buChar char="●"/>
            </a:pPr>
            <a:r>
              <a:rPr lang="en-US"/>
              <a:t>Next is </a:t>
            </a:r>
            <a:r>
              <a:rPr b="1" lang="en-US"/>
              <a:t>rapid sharing</a:t>
            </a:r>
            <a:r>
              <a:rPr lang="en-US"/>
              <a:t>—people pass it along without checking, often because it confirms their beliefs or feels urgent.</a:t>
            </a:r>
            <a:endParaRPr/>
          </a:p>
          <a:p>
            <a:pPr indent="-298450" lvl="0" marL="457200" rtl="0" algn="l">
              <a:lnSpc>
                <a:spcPct val="100000"/>
              </a:lnSpc>
              <a:spcBef>
                <a:spcPts val="0"/>
              </a:spcBef>
              <a:spcAft>
                <a:spcPts val="0"/>
              </a:spcAft>
              <a:buSzPts val="1100"/>
              <a:buChar char="●"/>
            </a:pPr>
            <a:r>
              <a:rPr lang="en-US"/>
              <a:t>And finally, we see the </a:t>
            </a:r>
            <a:r>
              <a:rPr b="1" lang="en-US"/>
              <a:t>real impact</a:t>
            </a:r>
            <a:r>
              <a:rPr lang="en-US"/>
              <a:t>—public trust erodes, institutions are questioned, and communities become more divided.</a:t>
            </a:r>
            <a:endParaRPr/>
          </a:p>
          <a:p>
            <a:pPr indent="-298450" lvl="0" marL="457200" rtl="0" algn="l">
              <a:lnSpc>
                <a:spcPct val="100000"/>
              </a:lnSpc>
              <a:spcBef>
                <a:spcPts val="0"/>
              </a:spcBef>
              <a:spcAft>
                <a:spcPts val="0"/>
              </a:spcAft>
              <a:buSzPts val="1100"/>
              <a:buChar char="●"/>
            </a:pPr>
            <a:r>
              <a:rPr lang="en-US"/>
              <a:t>Understanding this cycle helps us break it. And that’s exactly what we’re here to do.</a:t>
            </a:r>
            <a:endParaRPr/>
          </a:p>
          <a:p>
            <a:pPr indent="0" lvl="0" marL="158750" rtl="0" algn="l">
              <a:lnSpc>
                <a:spcPct val="100000"/>
              </a:lnSpc>
              <a:spcBef>
                <a:spcPts val="0"/>
              </a:spcBef>
              <a:spcAft>
                <a:spcPts val="0"/>
              </a:spcAft>
              <a:buSzPts val="1100"/>
              <a:buNone/>
            </a:pPr>
            <a:r>
              <a:t/>
            </a:r>
            <a:endParaRPr/>
          </a:p>
          <a:p>
            <a:pPr indent="-228600" lvl="0" marL="457200" rtl="0" algn="l">
              <a:lnSpc>
                <a:spcPct val="100000"/>
              </a:lnSpc>
              <a:spcBef>
                <a:spcPts val="0"/>
              </a:spcBef>
              <a:spcAft>
                <a:spcPts val="0"/>
              </a:spcAft>
              <a:buSzPts val="1100"/>
              <a:buNone/>
            </a:pPr>
            <a:r>
              <a:t/>
            </a:r>
            <a:endParaRPr/>
          </a:p>
          <a:p>
            <a:pPr indent="0" lvl="0" marL="158750" rtl="0" algn="l">
              <a:lnSpc>
                <a:spcPct val="100000"/>
              </a:lnSpc>
              <a:spcBef>
                <a:spcPts val="0"/>
              </a:spcBef>
              <a:spcAft>
                <a:spcPts val="0"/>
              </a:spcAft>
              <a:buSzPts val="1100"/>
              <a:buNone/>
            </a:pPr>
            <a:r>
              <a:rPr lang="en-US"/>
              <a:t>Activity: Interactive poll: "Which platform do you think is most responsible for spreading fake news?" (e.g., Facebook, Twitter, WhatsApp).</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7" name="Shape 1417"/>
        <p:cNvGrpSpPr/>
        <p:nvPr/>
      </p:nvGrpSpPr>
      <p:grpSpPr>
        <a:xfrm>
          <a:off x="0" y="0"/>
          <a:ext cx="0" cy="0"/>
          <a:chOff x="0" y="0"/>
          <a:chExt cx="0" cy="0"/>
        </a:xfrm>
      </p:grpSpPr>
      <p:sp>
        <p:nvSpPr>
          <p:cNvPr id="1418" name="Google Shape;1418;p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19" name="Google Shape;1419;p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rPr lang="en-US"/>
              <a:t>Here are some red flags: sensational headlines, emotional language, poor grammar, and questionable sources. These are often signs that something isn’t quite right. We’ll practice identifying these in our next activity.</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6" name="Shape 1436"/>
        <p:cNvGrpSpPr/>
        <p:nvPr/>
      </p:nvGrpSpPr>
      <p:grpSpPr>
        <a:xfrm>
          <a:off x="0" y="0"/>
          <a:ext cx="0" cy="0"/>
          <a:chOff x="0" y="0"/>
          <a:chExt cx="0" cy="0"/>
        </a:xfrm>
      </p:grpSpPr>
      <p:sp>
        <p:nvSpPr>
          <p:cNvPr id="1437" name="Google Shape;1437;p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38" name="Google Shape;1438;p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In today’s digital world, </a:t>
            </a:r>
            <a:r>
              <a:rPr b="1" lang="en-US"/>
              <a:t>fact-checking is not optional—it’s essential</a:t>
            </a:r>
            <a:r>
              <a:rPr lang="en-US"/>
              <a:t>. And it starts with a mindset of healthy skepticism. When we come across a piece of information—especially one that triggers a strong emotional reaction—we need to pause and ask a few key questions:</a:t>
            </a:r>
            <a:r>
              <a:rPr b="1" lang="en-US"/>
              <a:t>Ask Critical Questions</a:t>
            </a:r>
            <a:endParaRPr/>
          </a:p>
          <a:p>
            <a:pPr indent="-298450" lvl="0" marL="457200" rtl="0" algn="l">
              <a:lnSpc>
                <a:spcPct val="100000"/>
              </a:lnSpc>
              <a:spcBef>
                <a:spcPts val="0"/>
              </a:spcBef>
              <a:spcAft>
                <a:spcPts val="0"/>
              </a:spcAft>
              <a:buSzPts val="1100"/>
              <a:buChar char="●"/>
            </a:pPr>
            <a:r>
              <a:rPr b="1" lang="en-US"/>
              <a:t>Who wrote this?</a:t>
            </a:r>
            <a:br>
              <a:rPr lang="en-US"/>
            </a:br>
            <a:r>
              <a:rPr lang="en-US"/>
              <a:t>Is the author identified? Do they have relevant expertise or a history of credible work?</a:t>
            </a:r>
            <a:endParaRPr/>
          </a:p>
          <a:p>
            <a:pPr indent="-298450" lvl="0" marL="457200" rtl="0" algn="l">
              <a:lnSpc>
                <a:spcPct val="100000"/>
              </a:lnSpc>
              <a:spcBef>
                <a:spcPts val="0"/>
              </a:spcBef>
              <a:spcAft>
                <a:spcPts val="0"/>
              </a:spcAft>
              <a:buSzPts val="1100"/>
              <a:buChar char="●"/>
            </a:pPr>
            <a:r>
              <a:rPr b="1" lang="en-US"/>
              <a:t>What’s the source?</a:t>
            </a:r>
            <a:br>
              <a:rPr lang="en-US"/>
            </a:br>
            <a:r>
              <a:rPr lang="en-US"/>
              <a:t>Is it a reputable news outlet, a government agency, or a random blog? Look at the domain—sites ending in “.co” or mimicking real outlets are often red flags.</a:t>
            </a:r>
            <a:endParaRPr/>
          </a:p>
          <a:p>
            <a:pPr indent="-298450" lvl="0" marL="457200" rtl="0" algn="l">
              <a:lnSpc>
                <a:spcPct val="100000"/>
              </a:lnSpc>
              <a:spcBef>
                <a:spcPts val="0"/>
              </a:spcBef>
              <a:spcAft>
                <a:spcPts val="0"/>
              </a:spcAft>
              <a:buSzPts val="1100"/>
              <a:buChar char="●"/>
            </a:pPr>
            <a:r>
              <a:rPr b="1" lang="en-US"/>
              <a:t>Is there evidence?</a:t>
            </a:r>
            <a:br>
              <a:rPr lang="en-US"/>
            </a:br>
            <a:r>
              <a:rPr lang="en-US"/>
              <a:t>Are there links to original studies, quotes from experts, or data to back up the claims?</a:t>
            </a:r>
            <a:endParaRPr/>
          </a:p>
          <a:p>
            <a:pPr indent="-298450" lvl="0" marL="457200" rtl="0" algn="l">
              <a:lnSpc>
                <a:spcPct val="100000"/>
              </a:lnSpc>
              <a:spcBef>
                <a:spcPts val="0"/>
              </a:spcBef>
              <a:spcAft>
                <a:spcPts val="0"/>
              </a:spcAft>
              <a:buSzPts val="1100"/>
              <a:buChar char="●"/>
            </a:pPr>
            <a:r>
              <a:rPr b="1" lang="en-US"/>
              <a:t>Use Fact-Checking Tools</a:t>
            </a:r>
            <a:endParaRPr/>
          </a:p>
          <a:p>
            <a:pPr indent="-298450" lvl="0" marL="457200" rtl="0" algn="l">
              <a:lnSpc>
                <a:spcPct val="100000"/>
              </a:lnSpc>
              <a:spcBef>
                <a:spcPts val="0"/>
              </a:spcBef>
              <a:spcAft>
                <a:spcPts val="0"/>
              </a:spcAft>
              <a:buSzPts val="1100"/>
              <a:buChar char="●"/>
            </a:pPr>
            <a:r>
              <a:rPr lang="en-US"/>
              <a:t>Introduce your audience to tools they—and their students—can use:</a:t>
            </a:r>
            <a:endParaRPr/>
          </a:p>
          <a:p>
            <a:pPr indent="-298450" lvl="0" marL="457200" rtl="0" algn="l">
              <a:lnSpc>
                <a:spcPct val="100000"/>
              </a:lnSpc>
              <a:spcBef>
                <a:spcPts val="0"/>
              </a:spcBef>
              <a:spcAft>
                <a:spcPts val="0"/>
              </a:spcAft>
              <a:buSzPts val="1100"/>
              <a:buChar char="●"/>
            </a:pPr>
            <a:r>
              <a:rPr b="1" lang="en-US"/>
              <a:t>Snopes.com</a:t>
            </a:r>
            <a:r>
              <a:rPr lang="en-US"/>
              <a:t> – Great for debunking viral rumors and urban legends.</a:t>
            </a:r>
            <a:endParaRPr/>
          </a:p>
          <a:p>
            <a:pPr indent="-298450" lvl="0" marL="457200" rtl="0" algn="l">
              <a:lnSpc>
                <a:spcPct val="100000"/>
              </a:lnSpc>
              <a:spcBef>
                <a:spcPts val="0"/>
              </a:spcBef>
              <a:spcAft>
                <a:spcPts val="0"/>
              </a:spcAft>
              <a:buSzPts val="1100"/>
              <a:buChar char="●"/>
            </a:pPr>
            <a:r>
              <a:rPr b="1" lang="en-US"/>
              <a:t>PolitiFact</a:t>
            </a:r>
            <a:r>
              <a:rPr lang="en-US"/>
              <a:t> – Focuses on political claims and rates them for accuracy.</a:t>
            </a:r>
            <a:endParaRPr/>
          </a:p>
          <a:p>
            <a:pPr indent="-298450" lvl="0" marL="457200" rtl="0" algn="l">
              <a:lnSpc>
                <a:spcPct val="100000"/>
              </a:lnSpc>
              <a:spcBef>
                <a:spcPts val="0"/>
              </a:spcBef>
              <a:spcAft>
                <a:spcPts val="0"/>
              </a:spcAft>
              <a:buSzPts val="1100"/>
              <a:buChar char="●"/>
            </a:pPr>
            <a:r>
              <a:rPr b="1" lang="en-US"/>
              <a:t>FactCheck.org</a:t>
            </a:r>
            <a:r>
              <a:rPr lang="en-US"/>
              <a:t> – A nonpartisan resource for checking public statements.</a:t>
            </a:r>
            <a:endParaRPr/>
          </a:p>
          <a:p>
            <a:pPr indent="-298450" lvl="0" marL="457200" rtl="0" algn="l">
              <a:lnSpc>
                <a:spcPct val="100000"/>
              </a:lnSpc>
              <a:spcBef>
                <a:spcPts val="0"/>
              </a:spcBef>
              <a:spcAft>
                <a:spcPts val="0"/>
              </a:spcAft>
              <a:buSzPts val="1100"/>
              <a:buChar char="●"/>
            </a:pPr>
            <a:r>
              <a:rPr b="1" lang="en-US"/>
              <a:t>Google Reverse Image Search</a:t>
            </a:r>
            <a:r>
              <a:rPr lang="en-US"/>
              <a:t> – Helps verify if an image has been used out of context or altered.</a:t>
            </a:r>
            <a:endParaRPr/>
          </a:p>
          <a:p>
            <a:pPr indent="-298450" lvl="0" marL="457200" rtl="0" algn="l">
              <a:lnSpc>
                <a:spcPct val="100000"/>
              </a:lnSpc>
              <a:spcBef>
                <a:spcPts val="0"/>
              </a:spcBef>
              <a:spcAft>
                <a:spcPts val="0"/>
              </a:spcAft>
              <a:buSzPts val="1100"/>
              <a:buChar char="●"/>
            </a:pPr>
            <a:r>
              <a:rPr b="1" lang="en-US"/>
              <a:t>NewsGuard</a:t>
            </a:r>
            <a:r>
              <a:rPr lang="en-US"/>
              <a:t> – A browser extension that rates the credibility of news websites.</a:t>
            </a:r>
            <a:endParaRPr/>
          </a:p>
          <a:p>
            <a:pPr indent="-298450" lvl="0" marL="457200" rtl="0" algn="l">
              <a:lnSpc>
                <a:spcPct val="100000"/>
              </a:lnSpc>
              <a:spcBef>
                <a:spcPts val="0"/>
              </a:spcBef>
              <a:spcAft>
                <a:spcPts val="0"/>
              </a:spcAft>
              <a:buSzPts val="1100"/>
              <a:buChar char="●"/>
            </a:pPr>
            <a:r>
              <a:rPr b="1" lang="en-US"/>
              <a:t>Why This Matters in Schools</a:t>
            </a:r>
            <a:endParaRPr/>
          </a:p>
          <a:p>
            <a:pPr indent="-298450" lvl="0" marL="457200" rtl="0" algn="l">
              <a:lnSpc>
                <a:spcPct val="100000"/>
              </a:lnSpc>
              <a:spcBef>
                <a:spcPts val="0"/>
              </a:spcBef>
              <a:spcAft>
                <a:spcPts val="0"/>
              </a:spcAft>
              <a:buSzPts val="1100"/>
              <a:buChar char="●"/>
            </a:pPr>
            <a:r>
              <a:rPr lang="en-US"/>
              <a:t>These are not just tools for journalists—they are tools for students, teachers, and parents. By teaching these skills, we empower our communities to navigate the digital world responsibly. Imagine a student who can confidently say, “This article doesn’t cite any sources—I’m not going to share it.” That’s the kind of digital citizen we want to cultivate.</a:t>
            </a:r>
            <a:endParaRPr/>
          </a:p>
          <a:p>
            <a:pPr indent="0" lvl="0" marL="158750" rtl="0" algn="l">
              <a:lnSpc>
                <a:spcPct val="100000"/>
              </a:lnSpc>
              <a:spcBef>
                <a:spcPts val="0"/>
              </a:spcBef>
              <a:spcAft>
                <a:spcPts val="0"/>
              </a:spcAft>
              <a:buSzPts val="1100"/>
              <a:buNone/>
            </a:pPr>
            <a:r>
              <a:rPr b="1" lang="en-US"/>
              <a:t>Optional Discussion Prompt:</a:t>
            </a:r>
            <a:endParaRPr/>
          </a:p>
          <a:p>
            <a:pPr indent="-298450" lvl="0" marL="457200" rtl="0" algn="l">
              <a:lnSpc>
                <a:spcPct val="100000"/>
              </a:lnSpc>
              <a:spcBef>
                <a:spcPts val="0"/>
              </a:spcBef>
              <a:spcAft>
                <a:spcPts val="0"/>
              </a:spcAft>
              <a:buSzPts val="1100"/>
              <a:buChar char="●"/>
            </a:pPr>
            <a:r>
              <a:rPr lang="en-US"/>
              <a:t>Think of a time when you or someone in your school community shared something online that turned out to be false. What could have helped prevent that?</a:t>
            </a:r>
            <a:endParaRPr/>
          </a:p>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6" name="Shape 1456"/>
        <p:cNvGrpSpPr/>
        <p:nvPr/>
      </p:nvGrpSpPr>
      <p:grpSpPr>
        <a:xfrm>
          <a:off x="0" y="0"/>
          <a:ext cx="0" cy="0"/>
          <a:chOff x="0" y="0"/>
          <a:chExt cx="0" cy="0"/>
        </a:xfrm>
      </p:grpSpPr>
      <p:sp>
        <p:nvSpPr>
          <p:cNvPr id="1457" name="Google Shape;1457;p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58" name="Google Shape;1458;p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We've talked about traditional misinformation and how to spot it. But the information landscape is constantly evolving, and one of the biggest changes we're seeing today is the rise of AI-generated content.AI tools can now create incredibly realistic text, images, and even videos in seconds. This technology has amazing potential, but it also means we need new skills to identify content that might not be what it seems. Our eyes and ears are no longer enough to always tell the difference</a:t>
            </a:r>
            <a:endParaRPr/>
          </a:p>
          <a:p>
            <a:pPr indent="-298450" lvl="0" marL="457200" rtl="0" algn="l">
              <a:lnSpc>
                <a:spcPct val="100000"/>
              </a:lnSpc>
              <a:spcBef>
                <a:spcPts val="0"/>
              </a:spcBef>
              <a:spcAft>
                <a:spcPts val="0"/>
              </a:spcAft>
              <a:buSzPts val="1100"/>
              <a:buChar char="●"/>
            </a:pPr>
            <a:r>
              <a:rPr lang="en-US"/>
              <a:t>In this activity, we're going to examine a few examples. Your challenge: Is it AI-generated, or human-created?"</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3" name="Shape 1473"/>
        <p:cNvGrpSpPr/>
        <p:nvPr/>
      </p:nvGrpSpPr>
      <p:grpSpPr>
        <a:xfrm>
          <a:off x="0" y="0"/>
          <a:ext cx="0" cy="0"/>
          <a:chOff x="0" y="0"/>
          <a:chExt cx="0" cy="0"/>
        </a:xfrm>
      </p:grpSpPr>
      <p:sp>
        <p:nvSpPr>
          <p:cNvPr id="1474" name="Google Shape;1474;p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75" name="Google Shape;1475;p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We've talked about traditional misinformation and how to spot it. But the information landscape is constantly evolving, and one of the biggest changes we're seeing today is the rise of AI-generated content.AI tools can now create incredibly realistic text, images, and even videos in seconds. This technology has amazing potential, but it also means we need new skills to identify content that might not be what it seems. Our eyes and ears are no longer enough to always tell the difference</a:t>
            </a:r>
            <a:endParaRPr/>
          </a:p>
          <a:p>
            <a:pPr indent="-298450" lvl="0" marL="457200" rtl="0" algn="l">
              <a:lnSpc>
                <a:spcPct val="100000"/>
              </a:lnSpc>
              <a:spcBef>
                <a:spcPts val="0"/>
              </a:spcBef>
              <a:spcAft>
                <a:spcPts val="0"/>
              </a:spcAft>
              <a:buSzPts val="1100"/>
              <a:buChar char="●"/>
            </a:pPr>
            <a:r>
              <a:rPr lang="en-US"/>
              <a:t>In this activity, we're going to examine a few examples. Your challenge: Is it AI-generated, or human-created?"</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0" name="Shape 1490"/>
        <p:cNvGrpSpPr/>
        <p:nvPr/>
      </p:nvGrpSpPr>
      <p:grpSpPr>
        <a:xfrm>
          <a:off x="0" y="0"/>
          <a:ext cx="0" cy="0"/>
          <a:chOff x="0" y="0"/>
          <a:chExt cx="0" cy="0"/>
        </a:xfrm>
      </p:grpSpPr>
      <p:sp>
        <p:nvSpPr>
          <p:cNvPr id="1491" name="Google Shape;1491;p9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92" name="Google Shape;1492;p9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We've talked about traditional misinformation and how to spot it. But the information landscape is constantly evolving, and one of the biggest changes we're seeing today is the rise of AI-generated content.AI tools can now create incredibly realistic text, images, and even videos in seconds. This technology has amazing potential, but it also means we need new skills to identify content that might not be what it seems. Our eyes and ears are no longer enough to always tell the difference</a:t>
            </a:r>
            <a:endParaRPr/>
          </a:p>
          <a:p>
            <a:pPr indent="-298450" lvl="0" marL="457200" rtl="0" algn="l">
              <a:lnSpc>
                <a:spcPct val="100000"/>
              </a:lnSpc>
              <a:spcBef>
                <a:spcPts val="0"/>
              </a:spcBef>
              <a:spcAft>
                <a:spcPts val="0"/>
              </a:spcAft>
              <a:buSzPts val="1100"/>
              <a:buChar char="●"/>
            </a:pPr>
            <a:r>
              <a:rPr lang="en-US"/>
              <a:t>In this activity, we're going to examine a few examples. Your challenge: Is it AI-generated, or human-created?"</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7" name="Shape 1507"/>
        <p:cNvGrpSpPr/>
        <p:nvPr/>
      </p:nvGrpSpPr>
      <p:grpSpPr>
        <a:xfrm>
          <a:off x="0" y="0"/>
          <a:ext cx="0" cy="0"/>
          <a:chOff x="0" y="0"/>
          <a:chExt cx="0" cy="0"/>
        </a:xfrm>
      </p:grpSpPr>
      <p:sp>
        <p:nvSpPr>
          <p:cNvPr id="1508" name="Google Shape;1508;p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09" name="Google Shape;1509;p9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We've talked about traditional misinformation and how to spot it. But the information landscape is constantly evolving, and one of the biggest changes we're seeing today is the rise of AI-generated content.AI tools can now create incredibly realistic text, images, and even videos in seconds. This technology has amazing potential, but it also means we need new skills to identify content that might not be what it seems. Our eyes and ears are no longer enough to always tell the difference</a:t>
            </a:r>
            <a:endParaRPr/>
          </a:p>
          <a:p>
            <a:pPr indent="-298450" lvl="0" marL="457200" rtl="0" algn="l">
              <a:lnSpc>
                <a:spcPct val="100000"/>
              </a:lnSpc>
              <a:spcBef>
                <a:spcPts val="0"/>
              </a:spcBef>
              <a:spcAft>
                <a:spcPts val="0"/>
              </a:spcAft>
              <a:buSzPts val="1100"/>
              <a:buChar char="●"/>
            </a:pPr>
            <a:r>
              <a:rPr lang="en-US"/>
              <a:t>In this activity, we're going to examine a few examples. Your challenge: Is it AI-generated, or human-created?"</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4" name="Shape 1524"/>
        <p:cNvGrpSpPr/>
        <p:nvPr/>
      </p:nvGrpSpPr>
      <p:grpSpPr>
        <a:xfrm>
          <a:off x="0" y="0"/>
          <a:ext cx="0" cy="0"/>
          <a:chOff x="0" y="0"/>
          <a:chExt cx="0" cy="0"/>
        </a:xfrm>
      </p:grpSpPr>
      <p:sp>
        <p:nvSpPr>
          <p:cNvPr id="1525" name="Google Shape;1525;p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26" name="Google Shape;1526;p9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marR="0" rtl="0" algn="l">
              <a:lnSpc>
                <a:spcPct val="100000"/>
              </a:lnSpc>
              <a:spcBef>
                <a:spcPts val="0"/>
              </a:spcBef>
              <a:spcAft>
                <a:spcPts val="0"/>
              </a:spcAft>
              <a:buClr>
                <a:srgbClr val="000000"/>
              </a:buClr>
              <a:buSzPts val="1100"/>
              <a:buFont typeface="Arial"/>
              <a:buChar char="●"/>
            </a:pPr>
            <a:r>
              <a:rPr b="0" i="0" lang="en-US" sz="1100" u="none" cap="none" strike="noStrike">
                <a:solidFill>
                  <a:srgbClr val="000000"/>
                </a:solidFill>
                <a:latin typeface="Arial"/>
                <a:ea typeface="Arial"/>
                <a:cs typeface="Arial"/>
                <a:sym typeface="Arial"/>
              </a:rPr>
              <a:t>I'm going to display an example on my screen. A poll will appear asking if you think it was 'Human-created' or 'AI-generated'. Let's try with a text example first."</a:t>
            </a:r>
            <a:endParaRPr/>
          </a:p>
          <a:p>
            <a:pPr indent="-228600" lvl="0" marL="457200" rtl="0" algn="l">
              <a:lnSpc>
                <a:spcPct val="100000"/>
              </a:lnSpc>
              <a:spcBef>
                <a:spcPts val="0"/>
              </a:spcBef>
              <a:spcAft>
                <a:spcPts val="0"/>
              </a:spcAft>
              <a:buSzPts val="1100"/>
              <a:buNone/>
            </a:pPr>
            <a:r>
              <a:t/>
            </a:r>
            <a:endParaRPr/>
          </a:p>
          <a:p>
            <a:pPr indent="-228600" lvl="0" marL="457200" rtl="0" algn="l">
              <a:lnSpc>
                <a:spcPct val="100000"/>
              </a:lnSpc>
              <a:spcBef>
                <a:spcPts val="0"/>
              </a:spcBef>
              <a:spcAft>
                <a:spcPts val="0"/>
              </a:spcAft>
              <a:buSzPts val="1100"/>
              <a:buNone/>
            </a:pPr>
            <a:r>
              <a:t/>
            </a:r>
            <a:endParaRPr/>
          </a:p>
          <a:p>
            <a:pPr indent="-228600" lvl="0" marL="4572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Char char="●"/>
            </a:pPr>
            <a:r>
              <a:rPr lang="en-US"/>
              <a:t>Phrases like: </a:t>
            </a:r>
            <a:endParaRPr/>
          </a:p>
          <a:p>
            <a:pPr indent="-298450" lvl="1" marL="914400" rtl="0" algn="l">
              <a:lnSpc>
                <a:spcPct val="100000"/>
              </a:lnSpc>
              <a:spcBef>
                <a:spcPts val="0"/>
              </a:spcBef>
              <a:spcAft>
                <a:spcPts val="0"/>
              </a:spcAft>
              <a:buSzPts val="1100"/>
              <a:buChar char="○"/>
            </a:pPr>
            <a:r>
              <a:rPr lang="en-US"/>
              <a:t>“In today’s rapidly evolving digital landscape…”</a:t>
            </a:r>
            <a:endParaRPr/>
          </a:p>
          <a:p>
            <a:pPr indent="-298450" lvl="1" marL="914400" rtl="0" algn="l">
              <a:lnSpc>
                <a:spcPct val="100000"/>
              </a:lnSpc>
              <a:spcBef>
                <a:spcPts val="0"/>
              </a:spcBef>
              <a:spcAft>
                <a:spcPts val="0"/>
              </a:spcAft>
              <a:buSzPts val="1100"/>
              <a:buChar char="○"/>
            </a:pPr>
            <a:r>
              <a:rPr lang="en-US"/>
              <a:t>“Raises important questions about authenticity…”</a:t>
            </a:r>
            <a:endParaRPr/>
          </a:p>
          <a:p>
            <a:pPr indent="-298450" lvl="1" marL="914400" rtl="0" algn="l">
              <a:lnSpc>
                <a:spcPct val="100000"/>
              </a:lnSpc>
              <a:spcBef>
                <a:spcPts val="0"/>
              </a:spcBef>
              <a:spcAft>
                <a:spcPts val="0"/>
              </a:spcAft>
              <a:buSzPts val="1100"/>
              <a:buChar char="○"/>
            </a:pPr>
            <a:r>
              <a:rPr lang="en-US"/>
              <a:t>“As we navigate this new era…”</a:t>
            </a:r>
            <a:endParaRPr/>
          </a:p>
          <a:p>
            <a:pPr indent="-298450" lvl="0" marL="457200" rtl="0" algn="l">
              <a:lnSpc>
                <a:spcPct val="100000"/>
              </a:lnSpc>
              <a:spcBef>
                <a:spcPts val="0"/>
              </a:spcBef>
              <a:spcAft>
                <a:spcPts val="0"/>
              </a:spcAft>
              <a:buSzPts val="1100"/>
              <a:buChar char="●"/>
            </a:pPr>
            <a:r>
              <a:rPr lang="en-US"/>
              <a:t>These are common in AI writing because they sound intelligent but don’t say much specifically.</a:t>
            </a:r>
            <a:endParaRPr/>
          </a:p>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1" name="Shape 1541"/>
        <p:cNvGrpSpPr/>
        <p:nvPr/>
      </p:nvGrpSpPr>
      <p:grpSpPr>
        <a:xfrm>
          <a:off x="0" y="0"/>
          <a:ext cx="0" cy="0"/>
          <a:chOff x="0" y="0"/>
          <a:chExt cx="0" cy="0"/>
        </a:xfrm>
      </p:grpSpPr>
      <p:sp>
        <p:nvSpPr>
          <p:cNvPr id="1542" name="Google Shape;1542;p9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43" name="Google Shape;1543;p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Sometimes, a deepfake image doesn’t need to be malicious to cause confusion. </a:t>
            </a:r>
            <a:endParaRPr/>
          </a:p>
          <a:p>
            <a:pPr indent="-298450" lvl="0" marL="457200" rtl="0" algn="l">
              <a:lnSpc>
                <a:spcPct val="100000"/>
              </a:lnSpc>
              <a:spcBef>
                <a:spcPts val="0"/>
              </a:spcBef>
              <a:spcAft>
                <a:spcPts val="0"/>
              </a:spcAft>
              <a:buSzPts val="1100"/>
              <a:buChar char="●"/>
            </a:pPr>
            <a:r>
              <a:rPr lang="en-US"/>
              <a:t>In 2023, a viral photo of </a:t>
            </a:r>
            <a:r>
              <a:rPr lang="en-US" u="sng">
                <a:solidFill>
                  <a:schemeClr val="hlink"/>
                </a:solidFill>
                <a:hlinkClick r:id="rId2"/>
              </a:rPr>
              <a:t>Pope Francis walking around in a stylish white Balenciaga puffer jacket</a:t>
            </a:r>
            <a:r>
              <a:rPr lang="en-US"/>
              <a:t> took the internet by storm. </a:t>
            </a:r>
            <a:endParaRPr/>
          </a:p>
          <a:p>
            <a:pPr indent="-298450" lvl="0" marL="457200" rtl="0" algn="l">
              <a:lnSpc>
                <a:spcPct val="100000"/>
              </a:lnSpc>
              <a:spcBef>
                <a:spcPts val="0"/>
              </a:spcBef>
              <a:spcAft>
                <a:spcPts val="0"/>
              </a:spcAft>
              <a:buSzPts val="1100"/>
              <a:buChar char="●"/>
            </a:pPr>
            <a:r>
              <a:rPr lang="en-US"/>
              <a:t>It racked up tens of millions of views and was widely shared across platforms.</a:t>
            </a:r>
            <a:endParaRPr/>
          </a:p>
          <a:p>
            <a:pPr indent="-298450" lvl="0" marL="457200" rtl="0" algn="l">
              <a:lnSpc>
                <a:spcPct val="100000"/>
              </a:lnSpc>
              <a:spcBef>
                <a:spcPts val="0"/>
              </a:spcBef>
              <a:spcAft>
                <a:spcPts val="0"/>
              </a:spcAft>
              <a:buSzPts val="1100"/>
              <a:buChar char="●"/>
            </a:pPr>
            <a:r>
              <a:rPr lang="en-US"/>
              <a:t>The image was created using an AI tool called Midjourney by an anonymous user in Chicago. </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9" name="Shape 1559"/>
        <p:cNvGrpSpPr/>
        <p:nvPr/>
      </p:nvGrpSpPr>
      <p:grpSpPr>
        <a:xfrm>
          <a:off x="0" y="0"/>
          <a:ext cx="0" cy="0"/>
          <a:chOff x="0" y="0"/>
          <a:chExt cx="0" cy="0"/>
        </a:xfrm>
      </p:grpSpPr>
      <p:sp>
        <p:nvSpPr>
          <p:cNvPr id="1560" name="Google Shape;1560;p10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61" name="Google Shape;1561;p10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lang="en-US"/>
              <a:t>Deepfake audio: A fake robocall claiming to be from US President Joe Biden has urged voters to skip Tuesday's primary election in New Hampshire.</a:t>
            </a:r>
            <a:endParaRPr/>
          </a:p>
          <a:p>
            <a:pPr indent="-298450" lvl="0" marL="457200" rtl="0" algn="l">
              <a:lnSpc>
                <a:spcPct val="100000"/>
              </a:lnSpc>
              <a:spcBef>
                <a:spcPts val="0"/>
              </a:spcBef>
              <a:spcAft>
                <a:spcPts val="0"/>
              </a:spcAft>
              <a:buSzPts val="1100"/>
              <a:buChar char="●"/>
            </a:pPr>
            <a:r>
              <a:rPr lang="en-US"/>
              <a:t>An investigation has been opened into the calls, which are suspected to have been artificially generated. </a:t>
            </a:r>
            <a:endParaRPr/>
          </a:p>
          <a:p>
            <a:pPr indent="-298450" lvl="0" marL="457200" rtl="0" algn="l">
              <a:lnSpc>
                <a:spcPct val="100000"/>
              </a:lnSpc>
              <a:spcBef>
                <a:spcPts val="0"/>
              </a:spcBef>
              <a:spcAft>
                <a:spcPts val="0"/>
              </a:spcAft>
              <a:buSzPts val="1100"/>
              <a:buChar char="●"/>
            </a:pPr>
            <a:r>
              <a:rPr lang="en-US"/>
              <a:t>It is unclear who created the audio. The Trump campaign has denied involvement. </a:t>
            </a:r>
            <a:endParaRPr/>
          </a:p>
          <a:p>
            <a:pPr indent="-298450" lvl="0" marL="457200" rtl="0" algn="l">
              <a:lnSpc>
                <a:spcPct val="100000"/>
              </a:lnSpc>
              <a:spcBef>
                <a:spcPts val="0"/>
              </a:spcBef>
              <a:spcAft>
                <a:spcPts val="0"/>
              </a:spcAft>
              <a:buSzPts val="1100"/>
              <a:buChar char="●"/>
            </a:pPr>
            <a:r>
              <a:rPr lang="en-US"/>
              <a:t>In the message, a voice tells voters to "save" their ballot for the general election in November. </a:t>
            </a:r>
            <a:endParaRPr/>
          </a:p>
          <a:p>
            <a:pPr indent="-298450" lvl="0" marL="457200" rtl="0" algn="l">
              <a:lnSpc>
                <a:spcPct val="100000"/>
              </a:lnSpc>
              <a:spcBef>
                <a:spcPts val="0"/>
              </a:spcBef>
              <a:spcAft>
                <a:spcPts val="0"/>
              </a:spcAft>
              <a:buSzPts val="1100"/>
              <a:buChar char="●"/>
            </a:pPr>
            <a:r>
              <a:rPr lang="en-US"/>
              <a:t>"Republicans have been trying to push nonpartisan and Democratic voters to participate in their primary. What a bunch of malarkey," says the message. </a:t>
            </a:r>
            <a:endParaRPr/>
          </a:p>
          <a:p>
            <a:pPr indent="-298450" lvl="0" marL="457200" rtl="0" algn="l">
              <a:lnSpc>
                <a:spcPct val="100000"/>
              </a:lnSpc>
              <a:spcBef>
                <a:spcPts val="0"/>
              </a:spcBef>
              <a:spcAft>
                <a:spcPts val="0"/>
              </a:spcAft>
              <a:buSzPts val="1100"/>
              <a:buChar char="●"/>
            </a:pPr>
            <a:r>
              <a:rPr lang="en-US"/>
              <a:t>But there is no rule that says people who vote in a primary cannot cast a ballot in the general election, so there is no reason to "save" a vote. </a:t>
            </a:r>
            <a:endParaRPr/>
          </a:p>
          <a:p>
            <a:pPr indent="-298450" lvl="0" marL="457200" rtl="0" algn="l">
              <a:lnSpc>
                <a:spcPct val="100000"/>
              </a:lnSpc>
              <a:spcBef>
                <a:spcPts val="0"/>
              </a:spcBef>
              <a:spcAft>
                <a:spcPts val="0"/>
              </a:spcAft>
              <a:buSzPts val="1100"/>
              <a:buChar char="●"/>
            </a:pPr>
            <a:r>
              <a:rPr lang="en-US"/>
              <a:t>The New Hampshire attorney general's office said in a statement: "Although the voice in the robocall sounds like the voice of President Biden, this message appears to be artificially generated based on initial indications." </a:t>
            </a:r>
            <a:endParaRPr/>
          </a:p>
          <a:p>
            <a:pPr indent="-298450" lvl="0" marL="457200" rtl="0" algn="l">
              <a:lnSpc>
                <a:spcPct val="100000"/>
              </a:lnSpc>
              <a:spcBef>
                <a:spcPts val="0"/>
              </a:spcBef>
              <a:spcAft>
                <a:spcPts val="0"/>
              </a:spcAft>
              <a:buSzPts val="1100"/>
              <a:buChar char="●"/>
            </a:pPr>
            <a:r>
              <a:rPr lang="en-US"/>
              <a:t>It added that the "messages appear to be an unlawful attempt to disrupt" the election on Tuesday, and that "voters should disregard the content of this message entirely".</a:t>
            </a:r>
            <a:endParaRPr/>
          </a:p>
          <a:p>
            <a:pPr indent="-298450" lvl="0" marL="457200" rtl="0" algn="l">
              <a:lnSpc>
                <a:spcPct val="100000"/>
              </a:lnSpc>
              <a:spcBef>
                <a:spcPts val="0"/>
              </a:spcBef>
              <a:spcAft>
                <a:spcPts val="0"/>
              </a:spcAft>
              <a:buSzPts val="1100"/>
              <a:buChar char="●"/>
            </a:pPr>
            <a:r>
              <a:rPr lang="en-US"/>
              <a:t>To recipients, the robocalls falsely appeared to be coming from the personal mobile phone number of a former state Democratic chairwoman, Kathy Sullivan, who helps run a pro-Biden political group in New Hampshire.</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0" name="Shape 1580"/>
        <p:cNvGrpSpPr/>
        <p:nvPr/>
      </p:nvGrpSpPr>
      <p:grpSpPr>
        <a:xfrm>
          <a:off x="0" y="0"/>
          <a:ext cx="0" cy="0"/>
          <a:chOff x="0" y="0"/>
          <a:chExt cx="0" cy="0"/>
        </a:xfrm>
      </p:grpSpPr>
      <p:sp>
        <p:nvSpPr>
          <p:cNvPr id="1581" name="Google Shape;1581;p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82" name="Google Shape;1582;p10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7" name="Shape 1597"/>
        <p:cNvGrpSpPr/>
        <p:nvPr/>
      </p:nvGrpSpPr>
      <p:grpSpPr>
        <a:xfrm>
          <a:off x="0" y="0"/>
          <a:ext cx="0" cy="0"/>
          <a:chOff x="0" y="0"/>
          <a:chExt cx="0" cy="0"/>
        </a:xfrm>
      </p:grpSpPr>
      <p:sp>
        <p:nvSpPr>
          <p:cNvPr id="1598" name="Google Shape;1598;p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99" name="Google Shape;1599;p10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4" name="Shape 1614"/>
        <p:cNvGrpSpPr/>
        <p:nvPr/>
      </p:nvGrpSpPr>
      <p:grpSpPr>
        <a:xfrm>
          <a:off x="0" y="0"/>
          <a:ext cx="0" cy="0"/>
          <a:chOff x="0" y="0"/>
          <a:chExt cx="0" cy="0"/>
        </a:xfrm>
      </p:grpSpPr>
      <p:sp>
        <p:nvSpPr>
          <p:cNvPr id="1615" name="Google Shape;1615;g372ce4c99d4_0_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16" name="Google Shape;1616;g372ce4c99d4_0_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1" name="Shape 1631"/>
        <p:cNvGrpSpPr/>
        <p:nvPr/>
      </p:nvGrpSpPr>
      <p:grpSpPr>
        <a:xfrm>
          <a:off x="0" y="0"/>
          <a:ext cx="0" cy="0"/>
          <a:chOff x="0" y="0"/>
          <a:chExt cx="0" cy="0"/>
        </a:xfrm>
      </p:grpSpPr>
      <p:sp>
        <p:nvSpPr>
          <p:cNvPr id="1632" name="Google Shape;1632;p10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33" name="Google Shape;1633;p10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0" name="Shape 1650"/>
        <p:cNvGrpSpPr/>
        <p:nvPr/>
      </p:nvGrpSpPr>
      <p:grpSpPr>
        <a:xfrm>
          <a:off x="0" y="0"/>
          <a:ext cx="0" cy="0"/>
          <a:chOff x="0" y="0"/>
          <a:chExt cx="0" cy="0"/>
        </a:xfrm>
      </p:grpSpPr>
      <p:sp>
        <p:nvSpPr>
          <p:cNvPr id="1651" name="Google Shape;1651;p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52" name="Google Shape;1652;p10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7" name="Shape 1667"/>
        <p:cNvGrpSpPr/>
        <p:nvPr/>
      </p:nvGrpSpPr>
      <p:grpSpPr>
        <a:xfrm>
          <a:off x="0" y="0"/>
          <a:ext cx="0" cy="0"/>
          <a:chOff x="0" y="0"/>
          <a:chExt cx="0" cy="0"/>
        </a:xfrm>
      </p:grpSpPr>
      <p:sp>
        <p:nvSpPr>
          <p:cNvPr id="1668" name="Google Shape;1668;p10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9" name="Google Shape;1669;p10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Social media is a primary way many of us get information, but it's also a hotspot for misinformation and disinformation.We're going to put your detective skills to the test. We have prepared a packet of social media posts – some are real, some are misleading, and some are completely fake. Your mission, should you choose to accept it, is to work with your team to determine the authenticity of each post</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4" name="Shape 1684"/>
        <p:cNvGrpSpPr/>
        <p:nvPr/>
      </p:nvGrpSpPr>
      <p:grpSpPr>
        <a:xfrm>
          <a:off x="0" y="0"/>
          <a:ext cx="0" cy="0"/>
          <a:chOff x="0" y="0"/>
          <a:chExt cx="0" cy="0"/>
        </a:xfrm>
      </p:grpSpPr>
      <p:sp>
        <p:nvSpPr>
          <p:cNvPr id="1685" name="Google Shape;1685;p10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86" name="Google Shape;1686;p10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This activity highlights how algorithms and engagement tactics on social media can make it difficult to discern truth. Posts designed to be viral often trigger emotions, leading to rapid sharing before verification – reinforcing how fake news spreads."</a:t>
            </a:r>
            <a:br>
              <a:rPr b="0" i="0" lang="en-US" sz="1100" u="none" cap="none" strike="noStrike">
                <a:solidFill>
                  <a:srgbClr val="000000"/>
                </a:solidFill>
                <a:latin typeface="Arial"/>
                <a:ea typeface="Arial"/>
                <a:cs typeface="Arial"/>
                <a:sym typeface="Arial"/>
              </a:rPr>
            </a:b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"Your ability to critically analyze and verify, like we practiced, is absolutely essential in these fast-paced environments."</a:t>
            </a:r>
            <a:br>
              <a:rPr b="0" i="0" lang="en-US" sz="1100" u="none" cap="none" strike="noStrike">
                <a:solidFill>
                  <a:srgbClr val="000000"/>
                </a:solidFill>
                <a:latin typeface="Arial"/>
                <a:ea typeface="Arial"/>
                <a:cs typeface="Arial"/>
                <a:sym typeface="Arial"/>
              </a:rPr>
            </a:b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1" name="Shape 1701"/>
        <p:cNvGrpSpPr/>
        <p:nvPr/>
      </p:nvGrpSpPr>
      <p:grpSpPr>
        <a:xfrm>
          <a:off x="0" y="0"/>
          <a:ext cx="0" cy="0"/>
          <a:chOff x="0" y="0"/>
          <a:chExt cx="0" cy="0"/>
        </a:xfrm>
      </p:grpSpPr>
      <p:sp>
        <p:nvSpPr>
          <p:cNvPr id="1702" name="Google Shape;1702;p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03" name="Google Shape;1703;p10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8" name="Shape 1718"/>
        <p:cNvGrpSpPr/>
        <p:nvPr/>
      </p:nvGrpSpPr>
      <p:grpSpPr>
        <a:xfrm>
          <a:off x="0" y="0"/>
          <a:ext cx="0" cy="0"/>
          <a:chOff x="0" y="0"/>
          <a:chExt cx="0" cy="0"/>
        </a:xfrm>
      </p:grpSpPr>
      <p:sp>
        <p:nvSpPr>
          <p:cNvPr id="1719" name="Google Shape;1719;g372ce4c99d4_0_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20" name="Google Shape;1720;g372ce4c99d4_0_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5" name="Shape 1735"/>
        <p:cNvGrpSpPr/>
        <p:nvPr/>
      </p:nvGrpSpPr>
      <p:grpSpPr>
        <a:xfrm>
          <a:off x="0" y="0"/>
          <a:ext cx="0" cy="0"/>
          <a:chOff x="0" y="0"/>
          <a:chExt cx="0" cy="0"/>
        </a:xfrm>
      </p:grpSpPr>
      <p:sp>
        <p:nvSpPr>
          <p:cNvPr id="1736" name="Google Shape;1736;p10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37" name="Google Shape;1737;p1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4" name="Shape 1754"/>
        <p:cNvGrpSpPr/>
        <p:nvPr/>
      </p:nvGrpSpPr>
      <p:grpSpPr>
        <a:xfrm>
          <a:off x="0" y="0"/>
          <a:ext cx="0" cy="0"/>
          <a:chOff x="0" y="0"/>
          <a:chExt cx="0" cy="0"/>
        </a:xfrm>
      </p:grpSpPr>
      <p:sp>
        <p:nvSpPr>
          <p:cNvPr id="1755" name="Google Shape;1755;p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56" name="Google Shape;1756;p10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1" name="Shape 1771"/>
        <p:cNvGrpSpPr/>
        <p:nvPr/>
      </p:nvGrpSpPr>
      <p:grpSpPr>
        <a:xfrm>
          <a:off x="0" y="0"/>
          <a:ext cx="0" cy="0"/>
          <a:chOff x="0" y="0"/>
          <a:chExt cx="0" cy="0"/>
        </a:xfrm>
      </p:grpSpPr>
      <p:sp>
        <p:nvSpPr>
          <p:cNvPr id="1772" name="Google Shape;1772;p1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73" name="Google Shape;1773;p1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We've spent a lot of time learning to spot misinformation and disinformation in various forms. Now, we move to action! The best defense against misleading content is a strong offense – being prepared to verify what we encounter."To help us do this systematically, we're going to explore a renowned methodology by Vincent F. Filak, '10 Ways to Spot Fake News.' This approach, along with best practices from fact-checking organizations, provides clear steps for verifying information. You'll see many of these resonate with what we've already discussed: asking about the source, looking for evidence, checking headlines for sensationalism . It’s about building a robust habit of skepticism.</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8" name="Shape 1788"/>
        <p:cNvGrpSpPr/>
        <p:nvPr/>
      </p:nvGrpSpPr>
      <p:grpSpPr>
        <a:xfrm>
          <a:off x="0" y="0"/>
          <a:ext cx="0" cy="0"/>
          <a:chOff x="0" y="0"/>
          <a:chExt cx="0" cy="0"/>
        </a:xfrm>
      </p:grpSpPr>
      <p:sp>
        <p:nvSpPr>
          <p:cNvPr id="1789" name="Google Shape;1789;p1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90" name="Google Shape;1790;p1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Record your chosen steps on the online checklist template I've provided. You have about </a:t>
            </a:r>
            <a:r>
              <a:rPr b="1" i="0" lang="en-US" sz="1100" u="none" cap="none" strike="noStrike">
                <a:solidFill>
                  <a:srgbClr val="000000"/>
                </a:solidFill>
                <a:latin typeface="Arial"/>
                <a:ea typeface="Arial"/>
                <a:cs typeface="Arial"/>
                <a:sym typeface="Arial"/>
              </a:rPr>
              <a:t>10 minutes</a:t>
            </a:r>
            <a:r>
              <a:rPr b="0" i="0" lang="en-US" sz="1100" u="none" cap="none" strike="noStrike">
                <a:solidFill>
                  <a:srgbClr val="000000"/>
                </a:solidFill>
                <a:latin typeface="Arial"/>
                <a:ea typeface="Arial"/>
                <a:cs typeface="Arial"/>
                <a:sym typeface="Arial"/>
              </a:rPr>
              <a:t> for this brainstorming and selection phase.“</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Formalize your chosen steps into a clear, concise checklist. Think about how you'd actually use this—make it practical and easy to follow."</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Participants write down their selected 5-10 steps on the provided template. Encourage them to be specific.</a:t>
            </a:r>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Once you have your draft checklist, think about what makes it particularly relevant to </a:t>
            </a:r>
            <a:r>
              <a:rPr b="0" i="1" lang="en-US" sz="1100" u="none" cap="none" strike="noStrike">
                <a:solidFill>
                  <a:srgbClr val="000000"/>
                </a:solidFill>
                <a:latin typeface="Arial"/>
                <a:ea typeface="Arial"/>
                <a:cs typeface="Arial"/>
                <a:sym typeface="Arial"/>
              </a:rPr>
              <a:t>your</a:t>
            </a:r>
            <a:r>
              <a:rPr b="0" i="0" lang="en-US" sz="1100" u="none" cap="none" strike="noStrike">
                <a:solidFill>
                  <a:srgbClr val="000000"/>
                </a:solidFill>
                <a:latin typeface="Arial"/>
                <a:ea typeface="Arial"/>
                <a:cs typeface="Arial"/>
                <a:sym typeface="Arial"/>
              </a:rPr>
              <a:t> role. How would you explain this to someone else in your position?“</a:t>
            </a:r>
            <a:endParaRPr/>
          </a:p>
          <a:p>
            <a:pPr indent="-228600" lvl="0" marL="45720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What this activity shows is that while the core principles of verification are universal, the </a:t>
            </a:r>
            <a:r>
              <a:rPr b="0" i="1" lang="en-US" sz="1100" u="none" cap="none" strike="noStrike">
                <a:solidFill>
                  <a:srgbClr val="000000"/>
                </a:solidFill>
                <a:latin typeface="Arial"/>
                <a:ea typeface="Arial"/>
                <a:cs typeface="Arial"/>
                <a:sym typeface="Arial"/>
              </a:rPr>
              <a:t>application</a:t>
            </a:r>
            <a:r>
              <a:rPr b="0" i="0" lang="en-US" sz="1100" u="none" cap="none" strike="noStrike">
                <a:solidFill>
                  <a:srgbClr val="000000"/>
                </a:solidFill>
                <a:latin typeface="Arial"/>
                <a:ea typeface="Arial"/>
                <a:cs typeface="Arial"/>
                <a:sym typeface="Arial"/>
              </a:rPr>
              <a:t> of them is highly contextual. Your tailored checklists are powerful tools because they fit </a:t>
            </a:r>
            <a:r>
              <a:rPr b="0" i="1" lang="en-US" sz="1100" u="none" cap="none" strike="noStrike">
                <a:solidFill>
                  <a:srgbClr val="000000"/>
                </a:solidFill>
                <a:latin typeface="Arial"/>
                <a:ea typeface="Arial"/>
                <a:cs typeface="Arial"/>
                <a:sym typeface="Arial"/>
              </a:rPr>
              <a:t>your</a:t>
            </a:r>
            <a:r>
              <a:rPr b="0" i="0" lang="en-US" sz="1100" u="none" cap="none" strike="noStrike">
                <a:solidFill>
                  <a:srgbClr val="000000"/>
                </a:solidFill>
                <a:latin typeface="Arial"/>
                <a:ea typeface="Arial"/>
                <a:cs typeface="Arial"/>
                <a:sym typeface="Arial"/>
              </a:rPr>
              <a:t> specific needs and responsibilitie</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Whether you're teaching media literacy in the classroom , responding to a school-wide rumor, or guiding conversations about online content at home, having a personalized plan helps turn knowledge into proactive action against disinformation</a:t>
            </a:r>
            <a:endParaRPr/>
          </a:p>
          <a:p>
            <a:pPr indent="-228600" lvl="0" marL="45720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4" name="Shape 1804"/>
        <p:cNvGrpSpPr/>
        <p:nvPr/>
      </p:nvGrpSpPr>
      <p:grpSpPr>
        <a:xfrm>
          <a:off x="0" y="0"/>
          <a:ext cx="0" cy="0"/>
          <a:chOff x="0" y="0"/>
          <a:chExt cx="0" cy="0"/>
        </a:xfrm>
      </p:grpSpPr>
      <p:sp>
        <p:nvSpPr>
          <p:cNvPr id="1805" name="Google Shape;1805;p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06" name="Google Shape;1806;p1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1" name="Shape 1821"/>
        <p:cNvGrpSpPr/>
        <p:nvPr/>
      </p:nvGrpSpPr>
      <p:grpSpPr>
        <a:xfrm>
          <a:off x="0" y="0"/>
          <a:ext cx="0" cy="0"/>
          <a:chOff x="0" y="0"/>
          <a:chExt cx="0" cy="0"/>
        </a:xfrm>
      </p:grpSpPr>
      <p:sp>
        <p:nvSpPr>
          <p:cNvPr id="1822" name="Google Shape;1822;g372ce4c99d4_0_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23" name="Google Shape;1823;g372ce4c99d4_0_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8" name="Shape 1838"/>
        <p:cNvGrpSpPr/>
        <p:nvPr/>
      </p:nvGrpSpPr>
      <p:grpSpPr>
        <a:xfrm>
          <a:off x="0" y="0"/>
          <a:ext cx="0" cy="0"/>
          <a:chOff x="0" y="0"/>
          <a:chExt cx="0" cy="0"/>
        </a:xfrm>
      </p:grpSpPr>
      <p:sp>
        <p:nvSpPr>
          <p:cNvPr id="1839" name="Google Shape;1839;p1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40" name="Google Shape;1840;p1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7" name="Shape 1857"/>
        <p:cNvGrpSpPr/>
        <p:nvPr/>
      </p:nvGrpSpPr>
      <p:grpSpPr>
        <a:xfrm>
          <a:off x="0" y="0"/>
          <a:ext cx="0" cy="0"/>
          <a:chOff x="0" y="0"/>
          <a:chExt cx="0" cy="0"/>
        </a:xfrm>
      </p:grpSpPr>
      <p:sp>
        <p:nvSpPr>
          <p:cNvPr id="1858" name="Google Shape;1858;p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59" name="Google Shape;1859;p1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1" name="Google Shape;71;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7" name="Google Shape;77;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4"/>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0" name="Google Shape;30;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6" name="Google Shape;36;p1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7" name="Google Shape;37;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1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1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5" name="Google Shape;45;p1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6" name="Google Shape;46;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57" name="Google Shape;57;p2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58" name="Google Shape;58;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1"/>
          <p:cNvSpPr/>
          <p:nvPr>
            <p:ph idx="2" type="pic"/>
          </p:nvPr>
        </p:nvSpPr>
        <p:spPr>
          <a:xfrm>
            <a:off x="1792288" y="612775"/>
            <a:ext cx="5486400" cy="4114800"/>
          </a:xfrm>
          <a:prstGeom prst="rect">
            <a:avLst/>
          </a:prstGeom>
          <a:noFill/>
          <a:ln>
            <a:noFill/>
          </a:ln>
        </p:spPr>
      </p:sp>
      <p:sp>
        <p:nvSpPr>
          <p:cNvPr id="64" name="Google Shape;64;p2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5" name="Google Shape;65;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jpg"/><Relationship Id="rId4" Type="http://schemas.openxmlformats.org/officeDocument/2006/relationships/image" Target="../media/image4.png"/><Relationship Id="rId9" Type="http://schemas.openxmlformats.org/officeDocument/2006/relationships/image" Target="../media/image2.png"/><Relationship Id="rId5" Type="http://schemas.openxmlformats.org/officeDocument/2006/relationships/image" Target="../media/image12.png"/><Relationship Id="rId6" Type="http://schemas.openxmlformats.org/officeDocument/2006/relationships/image" Target="../media/image5.png"/><Relationship Id="rId7" Type="http://schemas.openxmlformats.org/officeDocument/2006/relationships/image" Target="../media/image1.png"/><Relationship Id="rId8"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png"/><Relationship Id="rId4" Type="http://schemas.openxmlformats.org/officeDocument/2006/relationships/image" Target="../media/image19.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0.xml"/><Relationship Id="rId3" Type="http://schemas.openxmlformats.org/officeDocument/2006/relationships/image" Target="../media/image12.png"/><Relationship Id="rId4" Type="http://schemas.openxmlformats.org/officeDocument/2006/relationships/image" Target="../media/image75.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1.xml"/><Relationship Id="rId3" Type="http://schemas.openxmlformats.org/officeDocument/2006/relationships/image" Target="../media/image12.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2.xml"/><Relationship Id="rId3" Type="http://schemas.openxmlformats.org/officeDocument/2006/relationships/image" Target="../media/image12.png"/><Relationship Id="rId4" Type="http://schemas.openxmlformats.org/officeDocument/2006/relationships/image" Target="../media/image80.png"/></Relationships>
</file>

<file path=ppt/slides/_rels/slide103.xml.rels><?xml version="1.0" encoding="UTF-8" standalone="yes"?><Relationships xmlns="http://schemas.openxmlformats.org/package/2006/relationships"><Relationship Id="rId11" Type="http://schemas.openxmlformats.org/officeDocument/2006/relationships/hyperlink" Target="https://justdone.com/ai-detector?utm_source=google&amp;utm_medium=cpc&amp;utm_campaign=22559092043&amp;utm_content=180489509478&amp;utm_adset_id=180489509478&amp;utm_term=openai%20detector&amp;utm_network=g&amp;utm_matchtype=e&amp;gad_source=1&amp;gad_campaignid=22559092043&amp;gbraid=0AAAAACl2HA0lWa_fNK3KQCZCJgEtpSUJj&amp;gclid=CjwKCAjw7MLDBhAuEiwAIeXGIarOXorG9X7mQy78plopZnZ7UNiLTHGru_593isfLgslS0TUlc3c8RoCFE4QAvD_BwE" TargetMode="External"/><Relationship Id="rId10" Type="http://schemas.openxmlformats.org/officeDocument/2006/relationships/image" Target="../media/image79.jpg"/><Relationship Id="rId13" Type="http://schemas.openxmlformats.org/officeDocument/2006/relationships/image" Target="../media/image76.gif"/><Relationship Id="rId12" Type="http://schemas.openxmlformats.org/officeDocument/2006/relationships/hyperlink" Target="https://images.google.com/" TargetMode="External"/><Relationship Id="rId1" Type="http://schemas.openxmlformats.org/officeDocument/2006/relationships/slideLayout" Target="../slideLayouts/slideLayout2.xml"/><Relationship Id="rId2" Type="http://schemas.openxmlformats.org/officeDocument/2006/relationships/notesSlide" Target="../notesSlides/notesSlide103.xml"/><Relationship Id="rId3" Type="http://schemas.openxmlformats.org/officeDocument/2006/relationships/image" Target="../media/image12.png"/><Relationship Id="rId4" Type="http://schemas.openxmlformats.org/officeDocument/2006/relationships/hyperlink" Target="https://www.factcheck.org/" TargetMode="External"/><Relationship Id="rId9" Type="http://schemas.openxmlformats.org/officeDocument/2006/relationships/hyperlink" Target="https://newslit.org/" TargetMode="External"/><Relationship Id="rId5" Type="http://schemas.openxmlformats.org/officeDocument/2006/relationships/hyperlink" Target="https://www.snopes.com/" TargetMode="External"/><Relationship Id="rId6" Type="http://schemas.openxmlformats.org/officeDocument/2006/relationships/hyperlink" Target="https://www.politifact.com/" TargetMode="External"/><Relationship Id="rId7" Type="http://schemas.openxmlformats.org/officeDocument/2006/relationships/image" Target="../media/image84.jpg"/><Relationship Id="rId8" Type="http://schemas.openxmlformats.org/officeDocument/2006/relationships/hyperlink" Target="https://www.poynter.org/mediawise/" TargetMode="Externa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4.xml"/><Relationship Id="rId3" Type="http://schemas.openxmlformats.org/officeDocument/2006/relationships/image" Target="../media/image12.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5.xml"/><Relationship Id="rId3" Type="http://schemas.openxmlformats.org/officeDocument/2006/relationships/hyperlink" Target="https://dl.acm.org/doi/10.1145/3122803" TargetMode="External"/><Relationship Id="rId4" Type="http://schemas.openxmlformats.org/officeDocument/2006/relationships/hyperlink" Target="https://doi.org/10.3390/educsci13070692" TargetMode="External"/><Relationship Id="rId5" Type="http://schemas.openxmlformats.org/officeDocument/2006/relationships/hyperlink" Target="https://onlinelibrary.wiley.com/doi/full/10.1002/ace.20485" TargetMode="External"/><Relationship Id="rId6" Type="http://schemas.openxmlformats.org/officeDocument/2006/relationships/image" Target="../media/image12.png"/><Relationship Id="rId7" Type="http://schemas.openxmlformats.org/officeDocument/2006/relationships/image" Target="../media/image34.jp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6.xml"/><Relationship Id="rId3" Type="http://schemas.openxmlformats.org/officeDocument/2006/relationships/image" Target="../media/image12.png"/><Relationship Id="rId4" Type="http://schemas.openxmlformats.org/officeDocument/2006/relationships/image" Target="../media/image1.png"/><Relationship Id="rId5" Type="http://schemas.openxmlformats.org/officeDocument/2006/relationships/image" Target="../media/image11.png"/><Relationship Id="rId6" Type="http://schemas.openxmlformats.org/officeDocument/2006/relationships/image" Target="../media/image13.png"/><Relationship Id="rId7" Type="http://schemas.openxmlformats.org/officeDocument/2006/relationships/image" Target="../media/image5.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7.xml"/><Relationship Id="rId3" Type="http://schemas.openxmlformats.org/officeDocument/2006/relationships/image" Target="../media/image12.png"/><Relationship Id="rId4" Type="http://schemas.openxmlformats.org/officeDocument/2006/relationships/image" Target="../media/image82.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8.xml"/><Relationship Id="rId3" Type="http://schemas.openxmlformats.org/officeDocument/2006/relationships/image" Target="../media/image12.png"/><Relationship Id="rId4" Type="http://schemas.openxmlformats.org/officeDocument/2006/relationships/image" Target="../media/image78.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9.xml"/><Relationship Id="rId3" Type="http://schemas.openxmlformats.org/officeDocument/2006/relationships/image" Target="../media/image12.png"/><Relationship Id="rId4" Type="http://schemas.openxmlformats.org/officeDocument/2006/relationships/image" Target="../media/image8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 Id="rId4" Type="http://schemas.openxmlformats.org/officeDocument/2006/relationships/image" Target="../media/image17.jp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0.xml"/><Relationship Id="rId3" Type="http://schemas.openxmlformats.org/officeDocument/2006/relationships/image" Target="../media/image12.png"/><Relationship Id="rId4" Type="http://schemas.openxmlformats.org/officeDocument/2006/relationships/image" Target="../media/image85.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1.xml"/><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13.png"/><Relationship Id="rId6" Type="http://schemas.openxmlformats.org/officeDocument/2006/relationships/image" Target="../media/image11.png"/><Relationship Id="rId7" Type="http://schemas.openxmlformats.org/officeDocument/2006/relationships/image" Target="../media/image2.png"/><Relationship Id="rId8" Type="http://schemas.openxmlformats.org/officeDocument/2006/relationships/image" Target="../media/image8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2.png"/><Relationship Id="rId4" Type="http://schemas.openxmlformats.org/officeDocument/2006/relationships/image" Target="../media/image1.png"/><Relationship Id="rId5" Type="http://schemas.openxmlformats.org/officeDocument/2006/relationships/image" Target="../media/image11.png"/><Relationship Id="rId6" Type="http://schemas.openxmlformats.org/officeDocument/2006/relationships/image" Target="../media/image13.png"/><Relationship Id="rId7"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2.png"/><Relationship Id="rId4" Type="http://schemas.openxmlformats.org/officeDocument/2006/relationships/image" Target="../media/image7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2.png"/><Relationship Id="rId4" Type="http://schemas.openxmlformats.org/officeDocument/2006/relationships/image" Target="../media/image5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2.png"/><Relationship Id="rId4" Type="http://schemas.openxmlformats.org/officeDocument/2006/relationships/image" Target="../media/image5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5.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5.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2.png"/><Relationship Id="rId4" Type="http://schemas.openxmlformats.org/officeDocument/2006/relationships/image" Target="../media/image2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4.png"/><Relationship Id="rId6"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4.jpg"/><Relationship Id="rId4" Type="http://schemas.openxmlformats.org/officeDocument/2006/relationships/image" Target="../media/image4.png"/><Relationship Id="rId5" Type="http://schemas.openxmlformats.org/officeDocument/2006/relationships/image" Target="../media/image12.png"/><Relationship Id="rId6" Type="http://schemas.openxmlformats.org/officeDocument/2006/relationships/image" Target="../media/image1.png"/><Relationship Id="rId7" Type="http://schemas.openxmlformats.org/officeDocument/2006/relationships/image" Target="../media/image11.png"/><Relationship Id="rId8"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2.png"/><Relationship Id="rId4" Type="http://schemas.openxmlformats.org/officeDocument/2006/relationships/image" Target="../media/image2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hyperlink" Target="https://unesdoc.unesco.org/ark:/48223/pf0000224655" TargetMode="External"/><Relationship Id="rId4" Type="http://schemas.openxmlformats.org/officeDocument/2006/relationships/image" Target="../media/image12.png"/><Relationship Id="rId5"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2.png"/><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2.png"/><Relationship Id="rId4" Type="http://schemas.openxmlformats.org/officeDocument/2006/relationships/image" Target="../media/image32.png"/><Relationship Id="rId5" Type="http://schemas.openxmlformats.org/officeDocument/2006/relationships/hyperlink" Target="https://www.ala.org/acrl/standards/ilframework"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2.png"/><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2.png"/><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2.png"/><Relationship Id="rId4" Type="http://schemas.openxmlformats.org/officeDocument/2006/relationships/image" Target="../media/image37.png"/><Relationship Id="rId5" Type="http://schemas.openxmlformats.org/officeDocument/2006/relationships/image" Target="../media/image3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2.png"/><Relationship Id="rId4" Type="http://schemas.openxmlformats.org/officeDocument/2006/relationships/image" Target="../media/image26.png"/><Relationship Id="rId5" Type="http://schemas.openxmlformats.org/officeDocument/2006/relationships/image" Target="../media/image3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2.pn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2.png"/><Relationship Id="rId4" Type="http://schemas.openxmlformats.org/officeDocument/2006/relationships/image" Target="../media/image1.png"/><Relationship Id="rId5" Type="http://schemas.openxmlformats.org/officeDocument/2006/relationships/image" Target="../media/image11.png"/><Relationship Id="rId6" Type="http://schemas.openxmlformats.org/officeDocument/2006/relationships/image" Target="../media/image13.png"/><Relationship Id="rId7"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2.png"/><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hyperlink" Target="https://eric.ed.gov/?id=EJ1239122" TargetMode="External"/><Relationship Id="rId4" Type="http://schemas.openxmlformats.org/officeDocument/2006/relationships/hyperlink" Target="https://doi.org/10.1186/s42400-019-0027-4" TargetMode="External"/><Relationship Id="rId10" Type="http://schemas.openxmlformats.org/officeDocument/2006/relationships/image" Target="../media/image34.jpg"/><Relationship Id="rId9" Type="http://schemas.openxmlformats.org/officeDocument/2006/relationships/image" Target="../media/image12.png"/><Relationship Id="rId5" Type="http://schemas.openxmlformats.org/officeDocument/2006/relationships/hyperlink" Target="https://engagedscholarship.csuohio.edu/msl_facpub/144/" TargetMode="External"/><Relationship Id="rId6" Type="http://schemas.openxmlformats.org/officeDocument/2006/relationships/hyperlink" Target="https://www.ala.org/acrl/standards/ilframework" TargetMode="External"/><Relationship Id="rId7" Type="http://schemas.openxmlformats.org/officeDocument/2006/relationships/hyperlink" Target="https://doi.org/10.17645/mac.v11i2.6453" TargetMode="External"/><Relationship Id="rId8" Type="http://schemas.openxmlformats.org/officeDocument/2006/relationships/hyperlink" Target="https://doi.org/10.7771/1481-4374.2247"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12.png"/><Relationship Id="rId4" Type="http://schemas.openxmlformats.org/officeDocument/2006/relationships/image" Target="../media/image1.png"/><Relationship Id="rId5" Type="http://schemas.openxmlformats.org/officeDocument/2006/relationships/image" Target="../media/image11.png"/><Relationship Id="rId6" Type="http://schemas.openxmlformats.org/officeDocument/2006/relationships/image" Target="../media/image13.png"/><Relationship Id="rId7" Type="http://schemas.openxmlformats.org/officeDocument/2006/relationships/image" Target="../media/image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1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12.png"/><Relationship Id="rId4" Type="http://schemas.openxmlformats.org/officeDocument/2006/relationships/image" Target="../media/image38.jpg"/><Relationship Id="rId5" Type="http://schemas.openxmlformats.org/officeDocument/2006/relationships/hyperlink" Target="https://youtu.be/NqLqEbFUKNk?si=Nz_kX0H-VzE0ENMm"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1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12.png"/><Relationship Id="rId4" Type="http://schemas.openxmlformats.org/officeDocument/2006/relationships/image" Target="../media/image4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1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12.png"/><Relationship Id="rId4" Type="http://schemas.openxmlformats.org/officeDocument/2006/relationships/image" Target="../media/image36.jpg"/><Relationship Id="rId5" Type="http://schemas.openxmlformats.org/officeDocument/2006/relationships/hyperlink" Target="https://www.bachelorprint.com/working-with-sources/boolean-operators/"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1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1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12.png"/><Relationship Id="rId4" Type="http://schemas.openxmlformats.org/officeDocument/2006/relationships/image" Target="../media/image4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1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12.png"/><Relationship Id="rId4" Type="http://schemas.openxmlformats.org/officeDocument/2006/relationships/image" Target="../media/image3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12.png"/><Relationship Id="rId4" Type="http://schemas.openxmlformats.org/officeDocument/2006/relationships/image" Target="../media/image4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12.png"/><Relationship Id="rId4" Type="http://schemas.openxmlformats.org/officeDocument/2006/relationships/image" Target="../media/image4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1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12.png"/><Relationship Id="rId4" Type="http://schemas.openxmlformats.org/officeDocument/2006/relationships/image" Target="../media/image4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2.png"/><Relationship Id="rId4" Type="http://schemas.openxmlformats.org/officeDocument/2006/relationships/image" Target="../media/image1.png"/><Relationship Id="rId5" Type="http://schemas.openxmlformats.org/officeDocument/2006/relationships/image" Target="../media/image11.png"/><Relationship Id="rId6" Type="http://schemas.openxmlformats.org/officeDocument/2006/relationships/image" Target="../media/image13.png"/><Relationship Id="rId7"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12.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1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1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1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12.png"/><Relationship Id="rId4" Type="http://schemas.openxmlformats.org/officeDocument/2006/relationships/image" Target="../media/image4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12.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12.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1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1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hyperlink" Target="https://doi.org/10.3390/educsci13070692" TargetMode="External"/><Relationship Id="rId4" Type="http://schemas.openxmlformats.org/officeDocument/2006/relationships/hyperlink" Target="https://dl.acm.org/doi/abs/10.1145/3366423.3380185?casa_token=h-cFai39kLsAAAAA:mZMdzKyJey2R3VqGTNdS-dGia9XoSpm3FvlZvirp2-K35AicRtgjpkcbmyIbYlg4mbQ-s-F5RFkNPA" TargetMode="External"/><Relationship Id="rId5" Type="http://schemas.openxmlformats.org/officeDocument/2006/relationships/hyperlink" Target="https://journaleet.in/index.php/jeet/article/view/2128" TargetMode="External"/><Relationship Id="rId6" Type="http://schemas.openxmlformats.org/officeDocument/2006/relationships/hyperlink" Target="https://doi.org/10.1093/fampra/cmaf037" TargetMode="External"/><Relationship Id="rId7" Type="http://schemas.openxmlformats.org/officeDocument/2006/relationships/image" Target="../media/image12.png"/><Relationship Id="rId8" Type="http://schemas.openxmlformats.org/officeDocument/2006/relationships/image" Target="../media/image3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 Id="rId3" Type="http://schemas.openxmlformats.org/officeDocument/2006/relationships/image" Target="../media/image12.png"/><Relationship Id="rId4" Type="http://schemas.openxmlformats.org/officeDocument/2006/relationships/image" Target="../media/image1.png"/><Relationship Id="rId5" Type="http://schemas.openxmlformats.org/officeDocument/2006/relationships/image" Target="../media/image11.png"/><Relationship Id="rId6" Type="http://schemas.openxmlformats.org/officeDocument/2006/relationships/image" Target="../media/image13.png"/><Relationship Id="rId7" Type="http://schemas.openxmlformats.org/officeDocument/2006/relationships/image" Target="../media/image5.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12.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 Id="rId3" Type="http://schemas.openxmlformats.org/officeDocument/2006/relationships/image" Target="../media/image5.png"/><Relationship Id="rId4" Type="http://schemas.openxmlformats.org/officeDocument/2006/relationships/image" Target="../media/image1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12.png"/><Relationship Id="rId4" Type="http://schemas.openxmlformats.org/officeDocument/2006/relationships/image" Target="../media/image47.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4.xml"/><Relationship Id="rId3" Type="http://schemas.openxmlformats.org/officeDocument/2006/relationships/image" Target="../media/image12.png"/><Relationship Id="rId4" Type="http://schemas.openxmlformats.org/officeDocument/2006/relationships/image" Target="../media/image51.png"/><Relationship Id="rId5" Type="http://schemas.openxmlformats.org/officeDocument/2006/relationships/image" Target="../media/image48.png"/><Relationship Id="rId6" Type="http://schemas.openxmlformats.org/officeDocument/2006/relationships/image" Target="../media/image49.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12.png"/><Relationship Id="rId4" Type="http://schemas.openxmlformats.org/officeDocument/2006/relationships/image" Target="../media/image86.jp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12.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12.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12.png"/><Relationship Id="rId4" Type="http://schemas.openxmlformats.org/officeDocument/2006/relationships/image" Target="../media/image52.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12.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12.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image" Target="../media/image12.png"/><Relationship Id="rId4" Type="http://schemas.openxmlformats.org/officeDocument/2006/relationships/image" Target="../media/image87.jp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3.xml"/><Relationship Id="rId3" Type="http://schemas.openxmlformats.org/officeDocument/2006/relationships/image" Target="../media/image58.png"/><Relationship Id="rId4" Type="http://schemas.openxmlformats.org/officeDocument/2006/relationships/image" Target="../media/image54.png"/><Relationship Id="rId5" Type="http://schemas.openxmlformats.org/officeDocument/2006/relationships/image" Target="../media/image56.png"/><Relationship Id="rId6" Type="http://schemas.openxmlformats.org/officeDocument/2006/relationships/image" Target="../media/image55.png"/><Relationship Id="rId7" Type="http://schemas.openxmlformats.org/officeDocument/2006/relationships/image" Target="../media/image53.png"/><Relationship Id="rId8" Type="http://schemas.openxmlformats.org/officeDocument/2006/relationships/image" Target="../media/image12.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4.xml"/><Relationship Id="rId3" Type="http://schemas.openxmlformats.org/officeDocument/2006/relationships/image" Target="../media/image64.png"/><Relationship Id="rId4" Type="http://schemas.openxmlformats.org/officeDocument/2006/relationships/image" Target="../media/image12.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5.xml"/><Relationship Id="rId3" Type="http://schemas.openxmlformats.org/officeDocument/2006/relationships/image" Target="../media/image5.png"/><Relationship Id="rId4" Type="http://schemas.openxmlformats.org/officeDocument/2006/relationships/image" Target="../media/image12.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 Id="rId3" Type="http://schemas.openxmlformats.org/officeDocument/2006/relationships/image" Target="../media/image12.png"/><Relationship Id="rId4" Type="http://schemas.openxmlformats.org/officeDocument/2006/relationships/image" Target="../media/image60.jp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 Id="rId3" Type="http://schemas.openxmlformats.org/officeDocument/2006/relationships/image" Target="../media/image12.png"/><Relationship Id="rId4" Type="http://schemas.openxmlformats.org/officeDocument/2006/relationships/image" Target="../media/image61.jp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 Id="rId3" Type="http://schemas.openxmlformats.org/officeDocument/2006/relationships/image" Target="../media/image12.png"/><Relationship Id="rId4" Type="http://schemas.openxmlformats.org/officeDocument/2006/relationships/image" Target="../media/image57.jp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 Id="rId3" Type="http://schemas.openxmlformats.org/officeDocument/2006/relationships/image" Target="../media/image12.png"/><Relationship Id="rId4" Type="http://schemas.openxmlformats.org/officeDocument/2006/relationships/image" Target="../media/image6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 Id="rId3" Type="http://schemas.openxmlformats.org/officeDocument/2006/relationships/image" Target="../media/image12.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 Id="rId3" Type="http://schemas.openxmlformats.org/officeDocument/2006/relationships/image" Target="../media/image12.png"/><Relationship Id="rId4" Type="http://schemas.openxmlformats.org/officeDocument/2006/relationships/image" Target="../media/image59.jp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 Id="rId3" Type="http://schemas.openxmlformats.org/officeDocument/2006/relationships/vmlDrawing" Target="../drawings/vmlDrawing1.vml"/><Relationship Id="rId4" Type="http://schemas.openxmlformats.org/officeDocument/2006/relationships/image" Target="../media/image12.png"/><Relationship Id="rId10" Type="http://schemas.openxmlformats.org/officeDocument/2006/relationships/image" Target="../media/image68.png"/><Relationship Id="rId9" Type="http://schemas.openxmlformats.org/officeDocument/2006/relationships/oleObject" Target="../embeddings/oleObject1.bin"/><Relationship Id="rId5" Type="http://schemas.openxmlformats.org/officeDocument/2006/relationships/hyperlink" Target="https://www.bbc.com/news/world-us-canada-68064247" TargetMode="External"/><Relationship Id="rId6" Type="http://schemas.openxmlformats.org/officeDocument/2006/relationships/image" Target="../media/image65.png"/><Relationship Id="rId7" Type="http://schemas.openxmlformats.org/officeDocument/2006/relationships/image" Target="../media/image66.jpg"/><Relationship Id="rId8" Type="http://schemas.openxmlformats.org/officeDocument/2006/relationships/oleObject" Target="../embeddings/oleObject1.bin"/></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 Id="rId3" Type="http://schemas.openxmlformats.org/officeDocument/2006/relationships/image" Target="../media/image12.png"/><Relationship Id="rId4" Type="http://schemas.openxmlformats.org/officeDocument/2006/relationships/image" Target="../media/image67.jp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4.xml"/><Relationship Id="rId3" Type="http://schemas.openxmlformats.org/officeDocument/2006/relationships/image" Target="../media/image12.png"/><Relationship Id="rId4" Type="http://schemas.openxmlformats.org/officeDocument/2006/relationships/image" Target="../media/image69.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5.xml"/><Relationship Id="rId3" Type="http://schemas.openxmlformats.org/officeDocument/2006/relationships/hyperlink" Target="https://cedar.wwu.edu/library_facpubs/73/" TargetMode="External"/><Relationship Id="rId4" Type="http://schemas.openxmlformats.org/officeDocument/2006/relationships/hyperlink" Target="https://discovery.ucl.ac.uk/id/eprint/1503682/" TargetMode="External"/><Relationship Id="rId9" Type="http://schemas.openxmlformats.org/officeDocument/2006/relationships/image" Target="../media/image34.jpg"/><Relationship Id="rId5" Type="http://schemas.openxmlformats.org/officeDocument/2006/relationships/hyperlink" Target="https://ieeexplore.ieee.org/document/5734842" TargetMode="External"/><Relationship Id="rId6" Type="http://schemas.openxmlformats.org/officeDocument/2006/relationships/hyperlink" Target="https://www.researchgate.net/profile/Adam-Dube/publication/362327098_Identifying_CRAAP_on_the_Internet_A_Source_Evaluation_Intervention/links/62fea0dfceb9764f7206d5a7/Identifying-CRAAP-on-the-Internet-A-Source-Evaluation-Intervention.pdf" TargetMode="External"/><Relationship Id="rId7" Type="http://schemas.openxmlformats.org/officeDocument/2006/relationships/hyperlink" Target="https://www.liebertpub.com/doi/10.1089/cyber.2020.0174" TargetMode="External"/><Relationship Id="rId8" Type="http://schemas.openxmlformats.org/officeDocument/2006/relationships/image" Target="../media/image12.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6.xml"/><Relationship Id="rId3" Type="http://schemas.openxmlformats.org/officeDocument/2006/relationships/image" Target="../media/image12.png"/><Relationship Id="rId4" Type="http://schemas.openxmlformats.org/officeDocument/2006/relationships/image" Target="../media/image1.png"/><Relationship Id="rId5" Type="http://schemas.openxmlformats.org/officeDocument/2006/relationships/image" Target="../media/image11.png"/><Relationship Id="rId6" Type="http://schemas.openxmlformats.org/officeDocument/2006/relationships/image" Target="../media/image13.png"/><Relationship Id="rId7" Type="http://schemas.openxmlformats.org/officeDocument/2006/relationships/image" Target="../media/image5.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7.xml"/><Relationship Id="rId3" Type="http://schemas.openxmlformats.org/officeDocument/2006/relationships/image" Target="../media/image12.png"/><Relationship Id="rId4" Type="http://schemas.openxmlformats.org/officeDocument/2006/relationships/image" Target="../media/image71.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8.xml"/><Relationship Id="rId3" Type="http://schemas.openxmlformats.org/officeDocument/2006/relationships/hyperlink" Target="https://www.invid-project.eu/" TargetMode="External"/><Relationship Id="rId4" Type="http://schemas.openxmlformats.org/officeDocument/2006/relationships/image" Target="../media/image12.png"/><Relationship Id="rId5" Type="http://schemas.openxmlformats.org/officeDocument/2006/relationships/image" Target="../media/image89.jp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9.xml"/><Relationship Id="rId3" Type="http://schemas.openxmlformats.org/officeDocument/2006/relationships/image" Target="../media/image12.png"/><Relationship Id="rId4" Type="http://schemas.openxmlformats.org/officeDocument/2006/relationships/image" Target="../media/image7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2.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 Id="rId3" Type="http://schemas.openxmlformats.org/officeDocument/2006/relationships/image" Target="../media/image12.png"/><Relationship Id="rId4" Type="http://schemas.openxmlformats.org/officeDocument/2006/relationships/image" Target="../media/image72.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1.xml"/><Relationship Id="rId3" Type="http://schemas.openxmlformats.org/officeDocument/2006/relationships/hyperlink" Target="https://doi.org/10.3390/ijerph19148807" TargetMode="External"/><Relationship Id="rId4" Type="http://schemas.openxmlformats.org/officeDocument/2006/relationships/hyperlink" Target="https://doi.org/10.1080/10584609.2020.1716500" TargetMode="External"/><Relationship Id="rId5" Type="http://schemas.openxmlformats.org/officeDocument/2006/relationships/hyperlink" Target="https://doi.org/10.1177/14614448211068530" TargetMode="External"/><Relationship Id="rId6" Type="http://schemas.openxmlformats.org/officeDocument/2006/relationships/hyperlink" Target="https://doi.org/10.1073/pnas.1806781116" TargetMode="External"/><Relationship Id="rId7" Type="http://schemas.openxmlformats.org/officeDocument/2006/relationships/image" Target="../media/image12.png"/><Relationship Id="rId8" Type="http://schemas.openxmlformats.org/officeDocument/2006/relationships/image" Target="../media/image34.jp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2.xml"/><Relationship Id="rId3" Type="http://schemas.openxmlformats.org/officeDocument/2006/relationships/image" Target="../media/image12.png"/><Relationship Id="rId4" Type="http://schemas.openxmlformats.org/officeDocument/2006/relationships/image" Target="../media/image1.png"/><Relationship Id="rId5" Type="http://schemas.openxmlformats.org/officeDocument/2006/relationships/image" Target="../media/image11.png"/><Relationship Id="rId6" Type="http://schemas.openxmlformats.org/officeDocument/2006/relationships/image" Target="../media/image13.png"/><Relationship Id="rId7" Type="http://schemas.openxmlformats.org/officeDocument/2006/relationships/image" Target="../media/image5.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3.xml"/><Relationship Id="rId3" Type="http://schemas.openxmlformats.org/officeDocument/2006/relationships/image" Target="../media/image12.png"/><Relationship Id="rId4" Type="http://schemas.openxmlformats.org/officeDocument/2006/relationships/image" Target="../media/image88.jp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4.xml"/><Relationship Id="rId3" Type="http://schemas.openxmlformats.org/officeDocument/2006/relationships/image" Target="../media/image12.png"/><Relationship Id="rId4" Type="http://schemas.openxmlformats.org/officeDocument/2006/relationships/image" Target="../media/image73.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5.xml"/><Relationship Id="rId3" Type="http://schemas.openxmlformats.org/officeDocument/2006/relationships/image" Target="../media/image12.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6.xml"/><Relationship Id="rId3" Type="http://schemas.openxmlformats.org/officeDocument/2006/relationships/image" Target="../media/image12.png"/><Relationship Id="rId4" Type="http://schemas.openxmlformats.org/officeDocument/2006/relationships/image" Target="../media/image74.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7.xml"/><Relationship Id="rId3" Type="http://schemas.openxmlformats.org/officeDocument/2006/relationships/hyperlink" Target="https://eprints.bournemouth.ac.uk/32851/" TargetMode="External"/><Relationship Id="rId4" Type="http://schemas.openxmlformats.org/officeDocument/2006/relationships/hyperlink" Target="https://www.tandfonline.com/doi/full/10.1080/03055698.2023.2296345" TargetMode="External"/><Relationship Id="rId5" Type="http://schemas.openxmlformats.org/officeDocument/2006/relationships/hyperlink" Target="https://doi.org/10.1016/j.jarmac.2017.07.008" TargetMode="External"/><Relationship Id="rId6" Type="http://schemas.openxmlformats.org/officeDocument/2006/relationships/hyperlink" Target="https://onlinelibrary.wiley.com/doi/full/10.1002/ace.20485" TargetMode="External"/><Relationship Id="rId7" Type="http://schemas.openxmlformats.org/officeDocument/2006/relationships/image" Target="../media/image12.png"/><Relationship Id="rId8" Type="http://schemas.openxmlformats.org/officeDocument/2006/relationships/image" Target="../media/image34.jp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8.xml"/><Relationship Id="rId3" Type="http://schemas.openxmlformats.org/officeDocument/2006/relationships/image" Target="../media/image12.png"/><Relationship Id="rId4" Type="http://schemas.openxmlformats.org/officeDocument/2006/relationships/image" Target="../media/image1.png"/><Relationship Id="rId5" Type="http://schemas.openxmlformats.org/officeDocument/2006/relationships/image" Target="../media/image11.png"/><Relationship Id="rId6" Type="http://schemas.openxmlformats.org/officeDocument/2006/relationships/image" Target="../media/image13.png"/><Relationship Id="rId7" Type="http://schemas.openxmlformats.org/officeDocument/2006/relationships/image" Target="../media/image5.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9.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7" l="0" r="0" t="-9219"/>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 name="Google Shape;85;p1"/>
          <p:cNvSpPr/>
          <p:nvPr/>
        </p:nvSpPr>
        <p:spPr>
          <a:xfrm>
            <a:off x="0" y="-3458242"/>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6" name="Google Shape;86;p1"/>
          <p:cNvGrpSpPr/>
          <p:nvPr/>
        </p:nvGrpSpPr>
        <p:grpSpPr>
          <a:xfrm>
            <a:off x="1028700" y="6135610"/>
            <a:ext cx="5102481" cy="887472"/>
            <a:chOff x="0" y="-47625"/>
            <a:chExt cx="1381663" cy="240312"/>
          </a:xfrm>
        </p:grpSpPr>
        <p:sp>
          <p:nvSpPr>
            <p:cNvPr id="87" name="Google Shape;87;p1"/>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 name="Google Shape;88;p1"/>
            <p:cNvSpPr txBox="1"/>
            <p:nvPr/>
          </p:nvSpPr>
          <p:spPr>
            <a:xfrm>
              <a:off x="0" y="-47625"/>
              <a:ext cx="1381663" cy="240312"/>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9" name="Google Shape;89;p1"/>
          <p:cNvGrpSpPr/>
          <p:nvPr/>
        </p:nvGrpSpPr>
        <p:grpSpPr>
          <a:xfrm>
            <a:off x="1028700" y="7080843"/>
            <a:ext cx="3927024" cy="860446"/>
            <a:chOff x="0" y="-47625"/>
            <a:chExt cx="1063358" cy="232991"/>
          </a:xfrm>
        </p:grpSpPr>
        <p:sp>
          <p:nvSpPr>
            <p:cNvPr id="90" name="Google Shape;90;p1"/>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1" name="Google Shape;91;p1"/>
            <p:cNvSpPr txBox="1"/>
            <p:nvPr/>
          </p:nvSpPr>
          <p:spPr>
            <a:xfrm>
              <a:off x="0" y="-47625"/>
              <a:ext cx="1063358" cy="232991"/>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92" name="Google Shape;92;p1"/>
          <p:cNvSpPr/>
          <p:nvPr/>
        </p:nvSpPr>
        <p:spPr>
          <a:xfrm>
            <a:off x="1028700" y="1028700"/>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3" name="Google Shape;93;p1"/>
          <p:cNvSpPr/>
          <p:nvPr/>
        </p:nvSpPr>
        <p:spPr>
          <a:xfrm>
            <a:off x="9703066" y="-3373891"/>
            <a:ext cx="5328592" cy="8256736"/>
          </a:xfrm>
          <a:custGeom>
            <a:rect b="b" l="l" r="r" t="t"/>
            <a:pathLst>
              <a:path extrusionOk="0" h="8256736" w="5328592">
                <a:moveTo>
                  <a:pt x="0" y="0"/>
                </a:moveTo>
                <a:lnTo>
                  <a:pt x="5328591" y="0"/>
                </a:lnTo>
                <a:lnTo>
                  <a:pt x="5328591" y="8256735"/>
                </a:lnTo>
                <a:lnTo>
                  <a:pt x="0" y="8256735"/>
                </a:lnTo>
                <a:lnTo>
                  <a:pt x="0" y="0"/>
                </a:lnTo>
                <a:close/>
              </a:path>
            </a:pathLst>
          </a:custGeom>
          <a:blipFill rotWithShape="1">
            <a:blip r:embed="rId6">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4" name="Google Shape;94;p1"/>
          <p:cNvSpPr/>
          <p:nvPr/>
        </p:nvSpPr>
        <p:spPr>
          <a:xfrm rot="-5400000">
            <a:off x="14465585" y="3076769"/>
            <a:ext cx="2937939" cy="4133462"/>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6">
              <a:alphaModFix/>
            </a:blip>
            <a:stretch>
              <a:fillRect b="0" l="-10738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5" name="Google Shape;95;p1"/>
          <p:cNvSpPr/>
          <p:nvPr/>
        </p:nvSpPr>
        <p:spPr>
          <a:xfrm>
            <a:off x="13238369" y="444593"/>
            <a:ext cx="5149829" cy="1628968"/>
          </a:xfrm>
          <a:custGeom>
            <a:rect b="b" l="l" r="r" t="t"/>
            <a:pathLst>
              <a:path extrusionOk="0" h="1628968" w="5149829">
                <a:moveTo>
                  <a:pt x="0" y="0"/>
                </a:moveTo>
                <a:lnTo>
                  <a:pt x="5149829" y="0"/>
                </a:lnTo>
                <a:lnTo>
                  <a:pt x="5149829" y="1628968"/>
                </a:lnTo>
                <a:lnTo>
                  <a:pt x="0" y="1628968"/>
                </a:lnTo>
                <a:lnTo>
                  <a:pt x="0" y="0"/>
                </a:lnTo>
                <a:close/>
              </a:path>
            </a:pathLst>
          </a:custGeom>
          <a:blipFill rotWithShape="1">
            <a:blip r:embed="rId7">
              <a:alphaModFix/>
            </a:blip>
            <a:stretch>
              <a:fillRect b="0" l="-15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6" name="Google Shape;96;p1"/>
          <p:cNvSpPr/>
          <p:nvPr/>
        </p:nvSpPr>
        <p:spPr>
          <a:xfrm>
            <a:off x="7852621" y="8443920"/>
            <a:ext cx="3872623" cy="86403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7" name="Google Shape;97;p1"/>
          <p:cNvSpPr/>
          <p:nvPr/>
        </p:nvSpPr>
        <p:spPr>
          <a:xfrm>
            <a:off x="12123384" y="8512517"/>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9">
              <a:alphaModFix/>
            </a:blip>
            <a:stretch>
              <a:fillRect b="0" l="0" r="-1012"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8" name="Google Shape;98;p1"/>
          <p:cNvSpPr txBox="1"/>
          <p:nvPr/>
        </p:nvSpPr>
        <p:spPr>
          <a:xfrm>
            <a:off x="1084827" y="4506275"/>
            <a:ext cx="9653100" cy="1589100"/>
          </a:xfrm>
          <a:prstGeom prst="rect">
            <a:avLst/>
          </a:prstGeom>
          <a:noFill/>
          <a:ln>
            <a:noFill/>
          </a:ln>
        </p:spPr>
        <p:txBody>
          <a:bodyPr anchorCtr="0" anchor="t" bIns="0" lIns="0" spcFirstLastPara="1" rIns="0" wrap="square" tIns="0">
            <a:spAutoFit/>
          </a:bodyPr>
          <a:lstStyle/>
          <a:p>
            <a:pPr indent="0" lvl="0" marL="0" marR="0" rtl="0" algn="l">
              <a:lnSpc>
                <a:spcPct val="130031"/>
              </a:lnSpc>
              <a:spcBef>
                <a:spcPts val="0"/>
              </a:spcBef>
              <a:spcAft>
                <a:spcPts val="0"/>
              </a:spcAft>
              <a:buClr>
                <a:srgbClr val="000000"/>
              </a:buClr>
              <a:buSzPts val="2867"/>
              <a:buFont typeface="Arial"/>
              <a:buNone/>
            </a:pPr>
            <a:r>
              <a:rPr b="0" i="0" lang="en-US" sz="2867" u="none" cap="none" strike="noStrike">
                <a:solidFill>
                  <a:srgbClr val="2A2828"/>
                </a:solidFill>
                <a:latin typeface="Bricolage Grotesque"/>
                <a:ea typeface="Bricolage Grotesque"/>
                <a:cs typeface="Bricolage Grotesque"/>
                <a:sym typeface="Bricolage Grotesque"/>
              </a:rPr>
              <a:t>Teacher &amp; school leaders training to promote </a:t>
            </a:r>
            <a:r>
              <a:rPr b="0" i="0" lang="en-US" sz="2867" u="none" cap="none" strike="noStrike">
                <a:solidFill>
                  <a:srgbClr val="0C4DA2"/>
                </a:solidFill>
                <a:latin typeface="Bricolage Grotesque"/>
                <a:ea typeface="Bricolage Grotesque"/>
                <a:cs typeface="Bricolage Grotesque"/>
                <a:sym typeface="Bricolage Grotesque"/>
              </a:rPr>
              <a:t>D</a:t>
            </a:r>
            <a:r>
              <a:rPr b="0" i="0" lang="en-US" sz="2867" u="none" cap="none" strike="noStrike">
                <a:solidFill>
                  <a:srgbClr val="2A2828"/>
                </a:solidFill>
                <a:latin typeface="Bricolage Grotesque"/>
                <a:ea typeface="Bricolage Grotesque"/>
                <a:cs typeface="Bricolage Grotesque"/>
                <a:sym typeface="Bricolage Grotesque"/>
              </a:rPr>
              <a:t>igital lite</a:t>
            </a:r>
            <a:r>
              <a:rPr b="0" i="0" lang="en-US" sz="2867" u="none" cap="none" strike="noStrike">
                <a:solidFill>
                  <a:srgbClr val="0C4DA2"/>
                </a:solidFill>
                <a:latin typeface="Bricolage Grotesque"/>
                <a:ea typeface="Bricolage Grotesque"/>
                <a:cs typeface="Bricolage Grotesque"/>
                <a:sym typeface="Bricolage Grotesque"/>
              </a:rPr>
              <a:t>R</a:t>
            </a:r>
            <a:r>
              <a:rPr b="0" i="0" lang="en-US" sz="2867" u="none" cap="none" strike="noStrike">
                <a:solidFill>
                  <a:srgbClr val="2A2828"/>
                </a:solidFill>
                <a:latin typeface="Bricolage Grotesque"/>
                <a:ea typeface="Bricolage Grotesque"/>
                <a:cs typeface="Bricolage Grotesque"/>
                <a:sym typeface="Bricolage Grotesque"/>
              </a:rPr>
              <a:t>acy and combat the spread of disinf</a:t>
            </a:r>
            <a:r>
              <a:rPr b="0" i="0" lang="en-US" sz="2867" u="none" cap="none" strike="noStrike">
                <a:solidFill>
                  <a:srgbClr val="0C4DA2"/>
                </a:solidFill>
                <a:latin typeface="Bricolage Grotesque"/>
                <a:ea typeface="Bricolage Grotesque"/>
                <a:cs typeface="Bricolage Grotesque"/>
                <a:sym typeface="Bricolage Grotesque"/>
              </a:rPr>
              <a:t>O</a:t>
            </a:r>
            <a:r>
              <a:rPr b="0" i="0" lang="en-US" sz="2867" u="none" cap="none" strike="noStrike">
                <a:solidFill>
                  <a:srgbClr val="2A2828"/>
                </a:solidFill>
                <a:latin typeface="Bricolage Grotesque"/>
                <a:ea typeface="Bricolage Grotesque"/>
                <a:cs typeface="Bricolage Grotesque"/>
                <a:sym typeface="Bricolage Grotesque"/>
              </a:rPr>
              <a:t>rmation among vul</a:t>
            </a:r>
            <a:r>
              <a:rPr b="0" i="0" lang="en-US" sz="2867" u="none" cap="none" strike="noStrike">
                <a:solidFill>
                  <a:srgbClr val="0C4DA2"/>
                </a:solidFill>
                <a:latin typeface="Bricolage Grotesque"/>
                <a:ea typeface="Bricolage Grotesque"/>
                <a:cs typeface="Bricolage Grotesque"/>
                <a:sym typeface="Bricolage Grotesque"/>
              </a:rPr>
              <a:t>N</a:t>
            </a:r>
            <a:r>
              <a:rPr b="0" i="0" lang="en-US" sz="2867" u="none" cap="none" strike="noStrike">
                <a:solidFill>
                  <a:srgbClr val="2A2828"/>
                </a:solidFill>
                <a:latin typeface="Bricolage Grotesque"/>
                <a:ea typeface="Bricolage Grotesque"/>
                <a:cs typeface="Bricolage Grotesque"/>
                <a:sym typeface="Bricolage Grotesque"/>
              </a:rPr>
              <a:t>erable groups of adol</a:t>
            </a:r>
            <a:r>
              <a:rPr b="0" i="0" lang="en-US" sz="2867" u="none" cap="none" strike="noStrike">
                <a:solidFill>
                  <a:srgbClr val="0C4DA2"/>
                </a:solidFill>
                <a:latin typeface="Bricolage Grotesque"/>
                <a:ea typeface="Bricolage Grotesque"/>
                <a:cs typeface="Bricolage Grotesque"/>
                <a:sym typeface="Bricolage Grotesque"/>
              </a:rPr>
              <a:t>E</a:t>
            </a:r>
            <a:r>
              <a:rPr b="0" i="0" lang="en-US" sz="2867" u="none" cap="none" strike="noStrike">
                <a:solidFill>
                  <a:srgbClr val="2A2828"/>
                </a:solidFill>
                <a:latin typeface="Bricolage Grotesque"/>
                <a:ea typeface="Bricolage Grotesque"/>
                <a:cs typeface="Bricolage Grotesque"/>
                <a:sym typeface="Bricolage Grotesque"/>
              </a:rPr>
              <a:t>scents</a:t>
            </a:r>
            <a:endParaRPr b="0" i="0" sz="1400" u="none" cap="none" strike="noStrike">
              <a:solidFill>
                <a:srgbClr val="000000"/>
              </a:solidFill>
              <a:latin typeface="Arial"/>
              <a:ea typeface="Arial"/>
              <a:cs typeface="Arial"/>
              <a:sym typeface="Arial"/>
            </a:endParaRPr>
          </a:p>
        </p:txBody>
      </p:sp>
      <p:sp>
        <p:nvSpPr>
          <p:cNvPr id="99" name="Google Shape;99;p1"/>
          <p:cNvSpPr txBox="1"/>
          <p:nvPr/>
        </p:nvSpPr>
        <p:spPr>
          <a:xfrm>
            <a:off x="1084826" y="3177950"/>
            <a:ext cx="9324300" cy="1329300"/>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Clr>
                <a:srgbClr val="000000"/>
              </a:buClr>
              <a:buSzPts val="8636"/>
              <a:buFont typeface="Arial"/>
              <a:buNone/>
            </a:pPr>
            <a:r>
              <a:rPr b="1" i="0" lang="en-US" sz="8636" u="none" cap="none" strike="noStrike">
                <a:solidFill>
                  <a:srgbClr val="0C4DA2"/>
                </a:solidFill>
                <a:latin typeface="Bricolage Grotesque"/>
                <a:ea typeface="Bricolage Grotesque"/>
                <a:cs typeface="Bricolage Grotesque"/>
                <a:sym typeface="Bricolage Grotesque"/>
              </a:rPr>
              <a:t>DRONE </a:t>
            </a:r>
            <a:r>
              <a:rPr b="1" i="0" lang="en-US" sz="8636" u="none" cap="none" strike="noStrike">
                <a:solidFill>
                  <a:srgbClr val="012B1B"/>
                </a:solidFill>
                <a:latin typeface="Bricolage Grotesque"/>
                <a:ea typeface="Bricolage Grotesque"/>
                <a:cs typeface="Bricolage Grotesque"/>
                <a:sym typeface="Bricolage Grotesque"/>
              </a:rPr>
              <a:t>PROJECT</a:t>
            </a:r>
            <a:endParaRPr b="0" i="0" sz="1400" u="none" cap="none" strike="noStrike">
              <a:solidFill>
                <a:srgbClr val="000000"/>
              </a:solidFill>
              <a:latin typeface="Arial"/>
              <a:ea typeface="Arial"/>
              <a:cs typeface="Arial"/>
              <a:sym typeface="Arial"/>
            </a:endParaRPr>
          </a:p>
        </p:txBody>
      </p:sp>
      <p:sp>
        <p:nvSpPr>
          <p:cNvPr id="100" name="Google Shape;100;p1"/>
          <p:cNvSpPr txBox="1"/>
          <p:nvPr/>
        </p:nvSpPr>
        <p:spPr>
          <a:xfrm>
            <a:off x="1345549" y="6429050"/>
            <a:ext cx="4647300" cy="3390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US" sz="2202" u="none" cap="none" strike="noStrike">
                <a:solidFill>
                  <a:srgbClr val="FFFFFF"/>
                </a:solidFill>
                <a:latin typeface="Bricolage Grotesque"/>
                <a:ea typeface="Bricolage Grotesque"/>
                <a:cs typeface="Bricolage Grotesque"/>
                <a:sym typeface="Bricolage Grotesque"/>
              </a:rPr>
              <a:t>1 January 2024-31 December 2026</a:t>
            </a:r>
            <a:endParaRPr b="0" i="0" sz="1400" u="none" cap="none" strike="noStrike">
              <a:solidFill>
                <a:srgbClr val="000000"/>
              </a:solidFill>
              <a:latin typeface="Arial"/>
              <a:ea typeface="Arial"/>
              <a:cs typeface="Arial"/>
              <a:sym typeface="Arial"/>
            </a:endParaRPr>
          </a:p>
        </p:txBody>
      </p:sp>
      <p:sp>
        <p:nvSpPr>
          <p:cNvPr id="101" name="Google Shape;101;p1"/>
          <p:cNvSpPr txBox="1"/>
          <p:nvPr/>
        </p:nvSpPr>
        <p:spPr>
          <a:xfrm>
            <a:off x="1084814" y="8699650"/>
            <a:ext cx="3455295" cy="558650"/>
          </a:xfrm>
          <a:prstGeom prst="rect">
            <a:avLst/>
          </a:prstGeom>
          <a:noFill/>
          <a:ln>
            <a:noFill/>
          </a:ln>
        </p:spPr>
        <p:txBody>
          <a:bodyPr anchorCtr="0" anchor="t" bIns="0" lIns="0" spcFirstLastPara="1" rIns="0" wrap="square" tIns="0">
            <a:spAutoFit/>
          </a:bodyPr>
          <a:lstStyle/>
          <a:p>
            <a:pPr indent="0" lvl="0" marL="0" marR="0" rtl="0" algn="l">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Presented By:</a:t>
            </a:r>
            <a:endParaRPr b="0" i="0" sz="1400" u="none" cap="none" strike="noStrike">
              <a:solidFill>
                <a:srgbClr val="000000"/>
              </a:solidFill>
              <a:latin typeface="Arial"/>
              <a:ea typeface="Arial"/>
              <a:cs typeface="Arial"/>
              <a:sym typeface="Arial"/>
            </a:endParaRPr>
          </a:p>
        </p:txBody>
      </p:sp>
      <p:sp>
        <p:nvSpPr>
          <p:cNvPr id="102" name="Google Shape;102;p1"/>
          <p:cNvSpPr txBox="1"/>
          <p:nvPr/>
        </p:nvSpPr>
        <p:spPr>
          <a:xfrm>
            <a:off x="3872261" y="8796822"/>
            <a:ext cx="2454716" cy="392882"/>
          </a:xfrm>
          <a:prstGeom prst="rect">
            <a:avLst/>
          </a:prstGeom>
          <a:noFill/>
          <a:ln>
            <a:noFill/>
          </a:ln>
        </p:spPr>
        <p:txBody>
          <a:bodyPr anchorCtr="0" anchor="t" bIns="0" lIns="0" spcFirstLastPara="1" rIns="0" wrap="square" tIns="0">
            <a:spAutoFit/>
          </a:bodyPr>
          <a:lstStyle/>
          <a:p>
            <a:pPr indent="0" lvl="0" marL="0" marR="0" rtl="0" algn="l">
              <a:lnSpc>
                <a:spcPct val="149977"/>
              </a:lnSpc>
              <a:spcBef>
                <a:spcPts val="0"/>
              </a:spcBef>
              <a:spcAft>
                <a:spcPts val="0"/>
              </a:spcAft>
              <a:buClr>
                <a:srgbClr val="000000"/>
              </a:buClr>
              <a:buSzPts val="2189"/>
              <a:buFont typeface="Arial"/>
              <a:buNone/>
            </a:pPr>
            <a:r>
              <a:rPr b="0" i="0" lang="en-US" sz="2189" u="none" cap="none" strike="noStrike">
                <a:solidFill>
                  <a:srgbClr val="000000"/>
                </a:solidFill>
                <a:latin typeface="Bricolage Grotesque"/>
                <a:ea typeface="Bricolage Grotesque"/>
                <a:cs typeface="Bricolage Grotesque"/>
                <a:sym typeface="Bricolage Grotesque"/>
              </a:rPr>
              <a:t>Write here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3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What We Found</a:t>
            </a:r>
            <a:endParaRPr/>
          </a:p>
        </p:txBody>
      </p:sp>
      <p:sp>
        <p:nvSpPr>
          <p:cNvPr id="280" name="Google Shape;280;p30"/>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p:txBody>
      </p:sp>
      <p:sp>
        <p:nvSpPr>
          <p:cNvPr id="281" name="Google Shape;281;p3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82" name="Google Shape;282;p30"/>
          <p:cNvGrpSpPr/>
          <p:nvPr/>
        </p:nvGrpSpPr>
        <p:grpSpPr>
          <a:xfrm>
            <a:off x="790770" y="-112458"/>
            <a:ext cx="1427175" cy="786776"/>
            <a:chOff x="0" y="-38100"/>
            <a:chExt cx="373234" cy="205757"/>
          </a:xfrm>
        </p:grpSpPr>
        <p:sp>
          <p:nvSpPr>
            <p:cNvPr id="283" name="Google Shape;283;p3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4" name="Google Shape;284;p3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85" name="Google Shape;285;p30"/>
          <p:cNvGrpSpPr/>
          <p:nvPr/>
        </p:nvGrpSpPr>
        <p:grpSpPr>
          <a:xfrm>
            <a:off x="0" y="-112458"/>
            <a:ext cx="315272" cy="786776"/>
            <a:chOff x="0" y="-38100"/>
            <a:chExt cx="82450" cy="205757"/>
          </a:xfrm>
        </p:grpSpPr>
        <p:sp>
          <p:nvSpPr>
            <p:cNvPr id="286" name="Google Shape;286;p3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7" name="Google Shape;287;p3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88" name="Google Shape;288;p30"/>
          <p:cNvGrpSpPr/>
          <p:nvPr/>
        </p:nvGrpSpPr>
        <p:grpSpPr>
          <a:xfrm>
            <a:off x="0" y="1116904"/>
            <a:ext cx="503883" cy="1931922"/>
            <a:chOff x="0" y="-38100"/>
            <a:chExt cx="131775" cy="505235"/>
          </a:xfrm>
        </p:grpSpPr>
        <p:sp>
          <p:nvSpPr>
            <p:cNvPr id="289" name="Google Shape;289;p3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0" name="Google Shape;290;p3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91" name="Google Shape;291;p30"/>
          <p:cNvPicPr preferRelativeResize="0"/>
          <p:nvPr/>
        </p:nvPicPr>
        <p:blipFill rotWithShape="1">
          <a:blip r:embed="rId4">
            <a:alphaModFix/>
          </a:blip>
          <a:srcRect b="0" l="0" r="0" t="0"/>
          <a:stretch/>
        </p:blipFill>
        <p:spPr>
          <a:xfrm>
            <a:off x="3919522" y="2082863"/>
            <a:ext cx="11431595" cy="7621064"/>
          </a:xfrm>
          <a:prstGeom prst="rect">
            <a:avLst/>
          </a:prstGeom>
          <a:noFill/>
          <a:ln>
            <a:noFill/>
          </a:ln>
        </p:spPr>
      </p:pic>
      <p:sp>
        <p:nvSpPr>
          <p:cNvPr id="292" name="Google Shape;292;p30"/>
          <p:cNvSpPr txBox="1"/>
          <p:nvPr/>
        </p:nvSpPr>
        <p:spPr>
          <a:xfrm>
            <a:off x="15763164" y="9930785"/>
            <a:ext cx="202607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Generated by Co-pilot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6" name="Shape 1876"/>
        <p:cNvGrpSpPr/>
        <p:nvPr/>
      </p:nvGrpSpPr>
      <p:grpSpPr>
        <a:xfrm>
          <a:off x="0" y="0"/>
          <a:ext cx="0" cy="0"/>
          <a:chOff x="0" y="0"/>
          <a:chExt cx="0" cy="0"/>
        </a:xfrm>
      </p:grpSpPr>
      <p:sp>
        <p:nvSpPr>
          <p:cNvPr id="1877" name="Google Shape;1877;p11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Your Personal Action Plan</a:t>
            </a:r>
            <a:endParaRPr/>
          </a:p>
        </p:txBody>
      </p:sp>
      <p:sp>
        <p:nvSpPr>
          <p:cNvPr id="1878" name="Google Shape;1878;p115"/>
          <p:cNvSpPr txBox="1"/>
          <p:nvPr>
            <p:ph idx="1" type="subTitle"/>
          </p:nvPr>
        </p:nvSpPr>
        <p:spPr>
          <a:xfrm>
            <a:off x="1013345" y="2589662"/>
            <a:ext cx="16428493" cy="7483025"/>
          </a:xfrm>
          <a:prstGeom prst="rect">
            <a:avLst/>
          </a:prstGeom>
          <a:noFill/>
          <a:ln>
            <a:noFill/>
          </a:ln>
        </p:spPr>
        <p:txBody>
          <a:bodyPr anchorCtr="0" anchor="t" bIns="45700" lIns="91425" spcFirstLastPara="1" rIns="91425" wrap="square" tIns="45700">
            <a:normAutofit fontScale="92500" lnSpcReduction="20000"/>
          </a:bodyPr>
          <a:lstStyle/>
          <a:p>
            <a:pPr indent="-431800" lvl="0" marL="457200" rtl="0" algn="l">
              <a:lnSpc>
                <a:spcPct val="100000"/>
              </a:lnSpc>
              <a:spcBef>
                <a:spcPts val="640"/>
              </a:spcBef>
              <a:spcAft>
                <a:spcPts val="0"/>
              </a:spcAft>
              <a:buSzPct val="108108"/>
              <a:buNone/>
            </a:pPr>
            <a:r>
              <a:rPr lang="en-US">
                <a:solidFill>
                  <a:schemeClr val="dk1"/>
                </a:solidFill>
                <a:latin typeface="Calibri"/>
                <a:ea typeface="Calibri"/>
                <a:cs typeface="Calibri"/>
                <a:sym typeface="Calibri"/>
              </a:rPr>
              <a:t>Purpose: Plan how to apply what you have learned in your personal or professional life.</a:t>
            </a:r>
            <a:endParaRPr/>
          </a:p>
          <a:p>
            <a:pPr indent="-431800" lvl="0" marL="457200" rtl="0" algn="l">
              <a:lnSpc>
                <a:spcPct val="100000"/>
              </a:lnSpc>
              <a:spcBef>
                <a:spcPts val="640"/>
              </a:spcBef>
              <a:spcAft>
                <a:spcPts val="0"/>
              </a:spcAft>
              <a:buSzPct val="108108"/>
              <a:buNone/>
            </a:pPr>
            <a:r>
              <a:t/>
            </a:r>
            <a:endParaRPr>
              <a:solidFill>
                <a:schemeClr val="dk1"/>
              </a:solidFill>
              <a:latin typeface="Calibri"/>
              <a:ea typeface="Calibri"/>
              <a:cs typeface="Calibri"/>
              <a:sym typeface="Calibri"/>
            </a:endParaRPr>
          </a:p>
          <a:p>
            <a:pPr indent="-431800" lvl="0" marL="457200" rtl="0" algn="l">
              <a:lnSpc>
                <a:spcPct val="100000"/>
              </a:lnSpc>
              <a:spcBef>
                <a:spcPts val="640"/>
              </a:spcBef>
              <a:spcAft>
                <a:spcPts val="0"/>
              </a:spcAft>
              <a:buSzPct val="108108"/>
              <a:buNone/>
            </a:pPr>
            <a:r>
              <a:rPr lang="en-US">
                <a:solidFill>
                  <a:schemeClr val="dk1"/>
                </a:solidFill>
                <a:latin typeface="Calibri"/>
                <a:ea typeface="Calibri"/>
                <a:cs typeface="Calibri"/>
                <a:sym typeface="Calibri"/>
              </a:rPr>
              <a:t>Use the provided downloadable template and spare 15 mins to complete it.</a:t>
            </a:r>
            <a:endParaRPr/>
          </a:p>
          <a:p>
            <a:pPr indent="-431800" lvl="0" marL="457200" rtl="0" algn="l">
              <a:lnSpc>
                <a:spcPct val="100000"/>
              </a:lnSpc>
              <a:spcBef>
                <a:spcPts val="640"/>
              </a:spcBef>
              <a:spcAft>
                <a:spcPts val="0"/>
              </a:spcAft>
              <a:buSzPct val="108108"/>
              <a:buNone/>
            </a:pPr>
            <a:r>
              <a:t/>
            </a:r>
            <a:endParaRPr>
              <a:solidFill>
                <a:schemeClr val="dk1"/>
              </a:solidFill>
              <a:latin typeface="Calibri"/>
              <a:ea typeface="Calibri"/>
              <a:cs typeface="Calibri"/>
              <a:sym typeface="Calibri"/>
            </a:endParaRPr>
          </a:p>
          <a:p>
            <a:pPr indent="-431800" lvl="0" marL="457200" rtl="0" algn="l">
              <a:lnSpc>
                <a:spcPct val="100000"/>
              </a:lnSpc>
              <a:spcBef>
                <a:spcPts val="640"/>
              </a:spcBef>
              <a:spcAft>
                <a:spcPts val="0"/>
              </a:spcAft>
              <a:buSzPct val="108108"/>
              <a:buNone/>
            </a:pPr>
            <a:r>
              <a:t/>
            </a:r>
            <a:endParaRPr>
              <a:solidFill>
                <a:schemeClr val="dk1"/>
              </a:solidFill>
              <a:latin typeface="Calibri"/>
              <a:ea typeface="Calibri"/>
              <a:cs typeface="Calibri"/>
              <a:sym typeface="Calibri"/>
            </a:endParaRPr>
          </a:p>
          <a:p>
            <a:pPr indent="-431800" lvl="0" marL="457200" rtl="0" algn="l">
              <a:lnSpc>
                <a:spcPct val="100000"/>
              </a:lnSpc>
              <a:spcBef>
                <a:spcPts val="640"/>
              </a:spcBef>
              <a:spcAft>
                <a:spcPts val="0"/>
              </a:spcAft>
              <a:buSzPct val="108108"/>
              <a:buNone/>
            </a:pPr>
            <a:r>
              <a:t/>
            </a:r>
            <a:endParaRPr>
              <a:solidFill>
                <a:schemeClr val="dk1"/>
              </a:solidFill>
              <a:latin typeface="Calibri"/>
              <a:ea typeface="Calibri"/>
              <a:cs typeface="Calibri"/>
              <a:sym typeface="Calibri"/>
            </a:endParaRPr>
          </a:p>
          <a:p>
            <a:pPr indent="-431800" lvl="0" marL="457200" rtl="0" algn="l">
              <a:lnSpc>
                <a:spcPct val="100000"/>
              </a:lnSpc>
              <a:spcBef>
                <a:spcPts val="640"/>
              </a:spcBef>
              <a:spcAft>
                <a:spcPts val="0"/>
              </a:spcAft>
              <a:buSzPct val="108108"/>
              <a:buNone/>
            </a:pPr>
            <a:r>
              <a:rPr lang="en-US">
                <a:solidFill>
                  <a:schemeClr val="dk1"/>
                </a:solidFill>
                <a:latin typeface="Calibri"/>
                <a:ea typeface="Calibri"/>
                <a:cs typeface="Calibri"/>
                <a:sym typeface="Calibri"/>
              </a:rPr>
              <a:t>1.	What are 5 specific strategies you will implement to improve your information literacy?</a:t>
            </a:r>
            <a:endParaRPr/>
          </a:p>
          <a:p>
            <a:pPr indent="-431800" lvl="0" marL="457200" rtl="0" algn="l">
              <a:lnSpc>
                <a:spcPct val="100000"/>
              </a:lnSpc>
              <a:spcBef>
                <a:spcPts val="640"/>
              </a:spcBef>
              <a:spcAft>
                <a:spcPts val="0"/>
              </a:spcAft>
              <a:buSzPct val="108108"/>
              <a:buNone/>
            </a:pPr>
            <a:r>
              <a:rPr lang="en-US">
                <a:solidFill>
                  <a:schemeClr val="dk1"/>
                </a:solidFill>
                <a:latin typeface="Calibri"/>
                <a:ea typeface="Calibri"/>
                <a:cs typeface="Calibri"/>
                <a:sym typeface="Calibri"/>
              </a:rPr>
              <a:t>2.	What tools or habits will you use to verify the accuracy and credibility of information?</a:t>
            </a:r>
            <a:endParaRPr/>
          </a:p>
          <a:p>
            <a:pPr indent="-431800" lvl="0" marL="457200" rtl="0" algn="l">
              <a:lnSpc>
                <a:spcPct val="100000"/>
              </a:lnSpc>
              <a:spcBef>
                <a:spcPts val="640"/>
              </a:spcBef>
              <a:spcAft>
                <a:spcPts val="0"/>
              </a:spcAft>
              <a:buSzPct val="108108"/>
              <a:buNone/>
            </a:pPr>
            <a:r>
              <a:rPr lang="en-US">
                <a:solidFill>
                  <a:schemeClr val="dk1"/>
                </a:solidFill>
                <a:latin typeface="Calibri"/>
                <a:ea typeface="Calibri"/>
                <a:cs typeface="Calibri"/>
                <a:sym typeface="Calibri"/>
              </a:rPr>
              <a:t>3.	How will you share or apply your information literacy knowledge with others (e.g., colleagues, students, family)?</a:t>
            </a:r>
            <a:endParaRPr/>
          </a:p>
          <a:p>
            <a:pPr indent="-431800" lvl="0" marL="457200" rtl="0" algn="l">
              <a:lnSpc>
                <a:spcPct val="100000"/>
              </a:lnSpc>
              <a:spcBef>
                <a:spcPts val="640"/>
              </a:spcBef>
              <a:spcAft>
                <a:spcPts val="0"/>
              </a:spcAft>
              <a:buSzPct val="108108"/>
              <a:buNone/>
            </a:pPr>
            <a:r>
              <a:rPr lang="en-US">
                <a:solidFill>
                  <a:schemeClr val="dk1"/>
                </a:solidFill>
                <a:latin typeface="Calibri"/>
                <a:ea typeface="Calibri"/>
                <a:cs typeface="Calibri"/>
                <a:sym typeface="Calibri"/>
              </a:rPr>
              <a:t>4.	Describe a recent situation where better information literacy could have helped you. What would you do differently now?</a:t>
            </a:r>
            <a:endParaRPr/>
          </a:p>
          <a:p>
            <a:pPr indent="-431800" lvl="0" marL="457200" rtl="0" algn="l">
              <a:lnSpc>
                <a:spcPct val="100000"/>
              </a:lnSpc>
              <a:spcBef>
                <a:spcPts val="640"/>
              </a:spcBef>
              <a:spcAft>
                <a:spcPts val="0"/>
              </a:spcAft>
              <a:buSzPct val="108108"/>
              <a:buNone/>
            </a:pPr>
            <a:r>
              <a:rPr lang="en-US">
                <a:solidFill>
                  <a:schemeClr val="dk1"/>
                </a:solidFill>
                <a:latin typeface="Calibri"/>
                <a:ea typeface="Calibri"/>
                <a:cs typeface="Calibri"/>
                <a:sym typeface="Calibri"/>
              </a:rPr>
              <a:t>5.	What are your top 3 sources for reliable information, and why do you trust them?</a:t>
            </a:r>
            <a:endParaRPr/>
          </a:p>
          <a:p>
            <a:pPr indent="-431800" lvl="0" marL="457200" rtl="0" algn="l">
              <a:lnSpc>
                <a:spcPct val="100000"/>
              </a:lnSpc>
              <a:spcBef>
                <a:spcPts val="640"/>
              </a:spcBef>
              <a:spcAft>
                <a:spcPts val="0"/>
              </a:spcAft>
              <a:buSzPct val="108108"/>
              <a:buNone/>
            </a:pPr>
            <a:r>
              <a:rPr lang="en-US">
                <a:solidFill>
                  <a:schemeClr val="dk1"/>
                </a:solidFill>
                <a:latin typeface="Calibri"/>
                <a:ea typeface="Calibri"/>
                <a:cs typeface="Calibri"/>
                <a:sym typeface="Calibri"/>
              </a:rPr>
              <a:t>6.	What challenges do you anticipate in applying information literacy skills, and how will you overcome them?</a:t>
            </a:r>
            <a:endParaRPr/>
          </a:p>
          <a:p>
            <a:pPr indent="-431800" lvl="0" marL="457200" rtl="0" algn="l">
              <a:lnSpc>
                <a:spcPct val="100000"/>
              </a:lnSpc>
              <a:spcBef>
                <a:spcPts val="640"/>
              </a:spcBef>
              <a:spcAft>
                <a:spcPts val="0"/>
              </a:spcAft>
              <a:buSzPct val="108108"/>
              <a:buNone/>
            </a:pPr>
            <a:r>
              <a:rPr lang="en-US">
                <a:solidFill>
                  <a:schemeClr val="dk1"/>
                </a:solidFill>
                <a:latin typeface="Calibri"/>
                <a:ea typeface="Calibri"/>
                <a:cs typeface="Calibri"/>
                <a:sym typeface="Calibri"/>
              </a:rPr>
              <a:t>7.	What is one long-term goal you have for improving your information literacy?</a:t>
            </a:r>
            <a:endParaRPr/>
          </a:p>
          <a:p>
            <a:pPr indent="-431800" lvl="0" marL="457200" rtl="0" algn="l">
              <a:lnSpc>
                <a:spcPct val="100000"/>
              </a:lnSpc>
              <a:spcBef>
                <a:spcPts val="640"/>
              </a:spcBef>
              <a:spcAft>
                <a:spcPts val="0"/>
              </a:spcAft>
              <a:buSzPct val="108108"/>
              <a:buNone/>
            </a:pPr>
            <a:r>
              <a:t/>
            </a:r>
            <a:endParaRPr>
              <a:solidFill>
                <a:schemeClr val="dk1"/>
              </a:solidFill>
              <a:latin typeface="Calibri"/>
              <a:ea typeface="Calibri"/>
              <a:cs typeface="Calibri"/>
              <a:sym typeface="Calibri"/>
            </a:endParaRPr>
          </a:p>
        </p:txBody>
      </p:sp>
      <p:sp>
        <p:nvSpPr>
          <p:cNvPr id="1879" name="Google Shape;1879;p11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880" name="Google Shape;1880;p115"/>
          <p:cNvGrpSpPr/>
          <p:nvPr/>
        </p:nvGrpSpPr>
        <p:grpSpPr>
          <a:xfrm>
            <a:off x="790770" y="-112458"/>
            <a:ext cx="1427175" cy="786776"/>
            <a:chOff x="0" y="-38100"/>
            <a:chExt cx="373234" cy="205757"/>
          </a:xfrm>
        </p:grpSpPr>
        <p:sp>
          <p:nvSpPr>
            <p:cNvPr id="1881" name="Google Shape;1881;p11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2" name="Google Shape;1882;p11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83" name="Google Shape;1883;p115"/>
          <p:cNvGrpSpPr/>
          <p:nvPr/>
        </p:nvGrpSpPr>
        <p:grpSpPr>
          <a:xfrm>
            <a:off x="0" y="-112458"/>
            <a:ext cx="315272" cy="786776"/>
            <a:chOff x="0" y="-38100"/>
            <a:chExt cx="82450" cy="205757"/>
          </a:xfrm>
        </p:grpSpPr>
        <p:sp>
          <p:nvSpPr>
            <p:cNvPr id="1884" name="Google Shape;1884;p11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5" name="Google Shape;1885;p11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86" name="Google Shape;1886;p115"/>
          <p:cNvGrpSpPr/>
          <p:nvPr/>
        </p:nvGrpSpPr>
        <p:grpSpPr>
          <a:xfrm>
            <a:off x="0" y="1116904"/>
            <a:ext cx="503883" cy="1931922"/>
            <a:chOff x="0" y="-38100"/>
            <a:chExt cx="131775" cy="505235"/>
          </a:xfrm>
        </p:grpSpPr>
        <p:sp>
          <p:nvSpPr>
            <p:cNvPr id="1887" name="Google Shape;1887;p11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8" name="Google Shape;1888;p11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Word doc icon" id="1889" name="Google Shape;1889;p115"/>
          <p:cNvPicPr preferRelativeResize="0"/>
          <p:nvPr/>
        </p:nvPicPr>
        <p:blipFill rotWithShape="1">
          <a:blip r:embed="rId4">
            <a:alphaModFix/>
          </a:blip>
          <a:srcRect b="0" l="0" r="0" t="0"/>
          <a:stretch/>
        </p:blipFill>
        <p:spPr>
          <a:xfrm>
            <a:off x="8307934" y="4014788"/>
            <a:ext cx="1291984" cy="1291984"/>
          </a:xfrm>
          <a:prstGeom prst="rect">
            <a:avLst/>
          </a:prstGeom>
          <a:noFill/>
          <a:ln>
            <a:noFill/>
          </a:ln>
        </p:spPr>
      </p:pic>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3" name="Shape 1893"/>
        <p:cNvGrpSpPr/>
        <p:nvPr/>
      </p:nvGrpSpPr>
      <p:grpSpPr>
        <a:xfrm>
          <a:off x="0" y="0"/>
          <a:ext cx="0" cy="0"/>
          <a:chOff x="0" y="0"/>
          <a:chExt cx="0" cy="0"/>
        </a:xfrm>
      </p:grpSpPr>
      <p:sp>
        <p:nvSpPr>
          <p:cNvPr id="1894" name="Google Shape;1894;p11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Tools vs Truth</a:t>
            </a:r>
            <a:br>
              <a:rPr lang="en-US">
                <a:solidFill>
                  <a:schemeClr val="dk1"/>
                </a:solidFill>
                <a:latin typeface="Bricolage Grotesque"/>
                <a:ea typeface="Bricolage Grotesque"/>
                <a:cs typeface="Bricolage Grotesque"/>
                <a:sym typeface="Bricolage Grotesque"/>
              </a:rPr>
            </a:br>
            <a:r>
              <a:rPr i="1" lang="en-US">
                <a:solidFill>
                  <a:schemeClr val="dk1"/>
                </a:solidFill>
                <a:latin typeface="Bricolage Grotesque"/>
                <a:ea typeface="Bricolage Grotesque"/>
                <a:cs typeface="Bricolage Grotesque"/>
                <a:sym typeface="Bricolage Grotesque"/>
              </a:rPr>
              <a:t>Discuss in your groups:</a:t>
            </a:r>
            <a:endParaRPr i="1"/>
          </a:p>
        </p:txBody>
      </p:sp>
      <p:sp>
        <p:nvSpPr>
          <p:cNvPr id="1895" name="Google Shape;1895;p116"/>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How do AI-based tools, such as algorithms, help or hinder our ability to find the truth?</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What are your thoughts on this quote?</a:t>
            </a:r>
            <a:endParaRPr/>
          </a:p>
        </p:txBody>
      </p:sp>
      <p:sp>
        <p:nvSpPr>
          <p:cNvPr id="1896" name="Google Shape;1896;p11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897" name="Google Shape;1897;p116"/>
          <p:cNvGrpSpPr/>
          <p:nvPr/>
        </p:nvGrpSpPr>
        <p:grpSpPr>
          <a:xfrm>
            <a:off x="790770" y="-112458"/>
            <a:ext cx="1427175" cy="786776"/>
            <a:chOff x="0" y="-38100"/>
            <a:chExt cx="373234" cy="205757"/>
          </a:xfrm>
        </p:grpSpPr>
        <p:sp>
          <p:nvSpPr>
            <p:cNvPr id="1898" name="Google Shape;1898;p11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99" name="Google Shape;1899;p11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00" name="Google Shape;1900;p116"/>
          <p:cNvGrpSpPr/>
          <p:nvPr/>
        </p:nvGrpSpPr>
        <p:grpSpPr>
          <a:xfrm>
            <a:off x="0" y="-112458"/>
            <a:ext cx="315272" cy="786776"/>
            <a:chOff x="0" y="-38100"/>
            <a:chExt cx="82450" cy="205757"/>
          </a:xfrm>
        </p:grpSpPr>
        <p:sp>
          <p:nvSpPr>
            <p:cNvPr id="1901" name="Google Shape;1901;p11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02" name="Google Shape;1902;p11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03" name="Google Shape;1903;p116"/>
          <p:cNvGrpSpPr/>
          <p:nvPr/>
        </p:nvGrpSpPr>
        <p:grpSpPr>
          <a:xfrm>
            <a:off x="0" y="1116904"/>
            <a:ext cx="503883" cy="1931922"/>
            <a:chOff x="0" y="-38100"/>
            <a:chExt cx="131775" cy="505235"/>
          </a:xfrm>
        </p:grpSpPr>
        <p:sp>
          <p:nvSpPr>
            <p:cNvPr id="1904" name="Google Shape;1904;p11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05" name="Google Shape;1905;p11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906" name="Google Shape;1906;p116"/>
          <p:cNvSpPr/>
          <p:nvPr/>
        </p:nvSpPr>
        <p:spPr>
          <a:xfrm>
            <a:off x="411452" y="4529435"/>
            <a:ext cx="17699127" cy="1754326"/>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5400" u="none" cap="none" strike="noStrike">
                <a:solidFill>
                  <a:schemeClr val="dk2"/>
                </a:solidFill>
                <a:latin typeface="Arial"/>
                <a:ea typeface="Arial"/>
                <a:cs typeface="Arial"/>
                <a:sym typeface="Arial"/>
              </a:rPr>
              <a:t>“AI helps us find good information faster—but it also helps spread bad information further.” </a:t>
            </a:r>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0" name="Shape 1910"/>
        <p:cNvGrpSpPr/>
        <p:nvPr/>
      </p:nvGrpSpPr>
      <p:grpSpPr>
        <a:xfrm>
          <a:off x="0" y="0"/>
          <a:ext cx="0" cy="0"/>
          <a:chOff x="0" y="0"/>
          <a:chExt cx="0" cy="0"/>
        </a:xfrm>
      </p:grpSpPr>
      <p:sp>
        <p:nvSpPr>
          <p:cNvPr id="1911" name="Google Shape;1911;p11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Let’s Reflect Together: Tools vs Truth</a:t>
            </a:r>
            <a:endParaRPr/>
          </a:p>
        </p:txBody>
      </p:sp>
      <p:sp>
        <p:nvSpPr>
          <p:cNvPr id="1912" name="Google Shape;1912;p117"/>
          <p:cNvSpPr txBox="1"/>
          <p:nvPr>
            <p:ph idx="1" type="subTitle"/>
          </p:nvPr>
        </p:nvSpPr>
        <p:spPr>
          <a:xfrm>
            <a:off x="1013346" y="2589663"/>
            <a:ext cx="9259368"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Discussion Questions: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1. In what ways does AI strengthen the fight against disinformation?</a:t>
            </a:r>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2. How does AI equally contribute to spreading misinformation?</a:t>
            </a:r>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3. What steps can we take to minimize harm while maximizing tools’ benefits?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 Use Padlet link to post your responses in real time.</a:t>
            </a:r>
            <a:endParaRPr>
              <a:solidFill>
                <a:schemeClr val="dk1"/>
              </a:solidFill>
            </a:endParaRPr>
          </a:p>
        </p:txBody>
      </p:sp>
      <p:sp>
        <p:nvSpPr>
          <p:cNvPr id="1913" name="Google Shape;1913;p11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914" name="Google Shape;1914;p117"/>
          <p:cNvGrpSpPr/>
          <p:nvPr/>
        </p:nvGrpSpPr>
        <p:grpSpPr>
          <a:xfrm>
            <a:off x="790770" y="-112458"/>
            <a:ext cx="1427175" cy="786776"/>
            <a:chOff x="0" y="-38100"/>
            <a:chExt cx="373234" cy="205757"/>
          </a:xfrm>
        </p:grpSpPr>
        <p:sp>
          <p:nvSpPr>
            <p:cNvPr id="1915" name="Google Shape;1915;p11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16" name="Google Shape;1916;p11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17" name="Google Shape;1917;p117"/>
          <p:cNvGrpSpPr/>
          <p:nvPr/>
        </p:nvGrpSpPr>
        <p:grpSpPr>
          <a:xfrm>
            <a:off x="0" y="-112458"/>
            <a:ext cx="315272" cy="786776"/>
            <a:chOff x="0" y="-38100"/>
            <a:chExt cx="82450" cy="205757"/>
          </a:xfrm>
        </p:grpSpPr>
        <p:sp>
          <p:nvSpPr>
            <p:cNvPr id="1918" name="Google Shape;1918;p11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19" name="Google Shape;1919;p11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20" name="Google Shape;1920;p117"/>
          <p:cNvGrpSpPr/>
          <p:nvPr/>
        </p:nvGrpSpPr>
        <p:grpSpPr>
          <a:xfrm>
            <a:off x="0" y="1116904"/>
            <a:ext cx="503883" cy="1931922"/>
            <a:chOff x="0" y="-38100"/>
            <a:chExt cx="131775" cy="505235"/>
          </a:xfrm>
        </p:grpSpPr>
        <p:sp>
          <p:nvSpPr>
            <p:cNvPr id="1921" name="Google Shape;1921;p11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22" name="Google Shape;1922;p11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Εικόνα που περιέχει κείμενο, στιγμιότυπο οθόνης, γραμματοσειρά&#10;&#10;Το περιεχόμενο που δημιουργείται από AI ενδέχεται να είναι εσφαλμένο." id="1923" name="Google Shape;1923;p117"/>
          <p:cNvPicPr preferRelativeResize="0"/>
          <p:nvPr/>
        </p:nvPicPr>
        <p:blipFill rotWithShape="1">
          <a:blip r:embed="rId4">
            <a:alphaModFix/>
          </a:blip>
          <a:srcRect b="0" l="0" r="0" t="0"/>
          <a:stretch/>
        </p:blipFill>
        <p:spPr>
          <a:xfrm>
            <a:off x="10067639" y="1543050"/>
            <a:ext cx="7748587" cy="7748587"/>
          </a:xfrm>
          <a:prstGeom prst="rect">
            <a:avLst/>
          </a:prstGeom>
          <a:noFill/>
          <a:ln>
            <a:noFill/>
          </a:ln>
        </p:spPr>
      </p:pic>
      <p:sp>
        <p:nvSpPr>
          <p:cNvPr id="1924" name="Google Shape;1924;p117"/>
          <p:cNvSpPr txBox="1"/>
          <p:nvPr/>
        </p:nvSpPr>
        <p:spPr>
          <a:xfrm>
            <a:off x="14965171" y="9495078"/>
            <a:ext cx="202607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Generated by Co-pilot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8" name="Shape 1928"/>
        <p:cNvGrpSpPr/>
        <p:nvPr/>
      </p:nvGrpSpPr>
      <p:grpSpPr>
        <a:xfrm>
          <a:off x="0" y="0"/>
          <a:ext cx="0" cy="0"/>
          <a:chOff x="0" y="0"/>
          <a:chExt cx="0" cy="0"/>
        </a:xfrm>
      </p:grpSpPr>
      <p:sp>
        <p:nvSpPr>
          <p:cNvPr id="1929" name="Google Shape;1929;p11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Your Resource Kit</a:t>
            </a:r>
            <a:endParaRPr/>
          </a:p>
        </p:txBody>
      </p:sp>
      <p:sp>
        <p:nvSpPr>
          <p:cNvPr id="1930" name="Google Shape;1930;p118"/>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Key tools and resources: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1931" name="Google Shape;1931;p11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932" name="Google Shape;1932;p118"/>
          <p:cNvGrpSpPr/>
          <p:nvPr/>
        </p:nvGrpSpPr>
        <p:grpSpPr>
          <a:xfrm>
            <a:off x="790770" y="-112458"/>
            <a:ext cx="1427175" cy="786776"/>
            <a:chOff x="0" y="-38100"/>
            <a:chExt cx="373234" cy="205757"/>
          </a:xfrm>
        </p:grpSpPr>
        <p:sp>
          <p:nvSpPr>
            <p:cNvPr id="1933" name="Google Shape;1933;p11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34" name="Google Shape;1934;p11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35" name="Google Shape;1935;p118"/>
          <p:cNvGrpSpPr/>
          <p:nvPr/>
        </p:nvGrpSpPr>
        <p:grpSpPr>
          <a:xfrm>
            <a:off x="0" y="-112458"/>
            <a:ext cx="315272" cy="786776"/>
            <a:chOff x="0" y="-38100"/>
            <a:chExt cx="82450" cy="205757"/>
          </a:xfrm>
        </p:grpSpPr>
        <p:sp>
          <p:nvSpPr>
            <p:cNvPr id="1936" name="Google Shape;1936;p11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37" name="Google Shape;1937;p11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38" name="Google Shape;1938;p118"/>
          <p:cNvGrpSpPr/>
          <p:nvPr/>
        </p:nvGrpSpPr>
        <p:grpSpPr>
          <a:xfrm>
            <a:off x="0" y="1116904"/>
            <a:ext cx="503883" cy="1931922"/>
            <a:chOff x="0" y="-38100"/>
            <a:chExt cx="131775" cy="505235"/>
          </a:xfrm>
        </p:grpSpPr>
        <p:sp>
          <p:nvSpPr>
            <p:cNvPr id="1939" name="Google Shape;1939;p11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40" name="Google Shape;1940;p11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41" name="Google Shape;1941;p118"/>
          <p:cNvGrpSpPr/>
          <p:nvPr/>
        </p:nvGrpSpPr>
        <p:grpSpPr>
          <a:xfrm>
            <a:off x="4391891" y="3549072"/>
            <a:ext cx="10861963" cy="5969000"/>
            <a:chOff x="0" y="0"/>
            <a:chExt cx="10861963" cy="5969000"/>
          </a:xfrm>
        </p:grpSpPr>
        <p:sp>
          <p:nvSpPr>
            <p:cNvPr id="1942" name="Google Shape;1942;p118"/>
            <p:cNvSpPr/>
            <p:nvPr/>
          </p:nvSpPr>
          <p:spPr>
            <a:xfrm>
              <a:off x="0" y="0"/>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3" name="Google Shape;1943;p118"/>
            <p:cNvSpPr txBox="1"/>
            <p:nvPr/>
          </p:nvSpPr>
          <p:spPr>
            <a:xfrm>
              <a:off x="2358924" y="0"/>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None/>
              </a:pPr>
              <a:r>
                <a:rPr b="0" i="0" lang="en-US" sz="3600" u="none" cap="none" strike="noStrike">
                  <a:solidFill>
                    <a:schemeClr val="dk1"/>
                  </a:solidFill>
                  <a:latin typeface="Bricolage Grotesque"/>
                  <a:ea typeface="Bricolage Grotesque"/>
                  <a:cs typeface="Bricolage Grotesque"/>
                  <a:sym typeface="Bricolage Grotesque"/>
                </a:rPr>
                <a:t>Fact-checking websites:</a:t>
              </a:r>
              <a:endParaRPr b="0" i="0" sz="3600" u="none" cap="none" strike="noStrike">
                <a:solidFill>
                  <a:schemeClr val="lt1"/>
                </a:solidFill>
                <a:latin typeface="Arial"/>
                <a:ea typeface="Arial"/>
                <a:cs typeface="Arial"/>
                <a:sym typeface="Arial"/>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4">
                    <a:extLst>
                      <a:ext uri="{A12FA001-AC4F-418D-AE19-62706E023703}">
                        <ahyp:hlinkClr val="tx"/>
                      </a:ext>
                    </a:extLst>
                  </a:hlinkClick>
                </a:rPr>
                <a:t>FactCheck.org</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5">
                    <a:extLst>
                      <a:ext uri="{A12FA001-AC4F-418D-AE19-62706E023703}">
                        <ahyp:hlinkClr val="tx"/>
                      </a:ext>
                    </a:extLst>
                  </a:hlinkClick>
                </a:rPr>
                <a:t>Snopes</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6">
                    <a:extLst>
                      <a:ext uri="{A12FA001-AC4F-418D-AE19-62706E023703}">
                        <ahyp:hlinkClr val="tx"/>
                      </a:ext>
                    </a:extLst>
                  </a:hlinkClick>
                </a:rPr>
                <a:t>PolitiFact</a:t>
              </a:r>
              <a:r>
                <a:rPr b="0" i="0" lang="en-US" sz="2800" u="none" cap="none" strike="noStrike">
                  <a:solidFill>
                    <a:schemeClr val="dk1"/>
                  </a:solidFill>
                  <a:latin typeface="Bricolage Grotesque"/>
                  <a:ea typeface="Bricolage Grotesque"/>
                  <a:cs typeface="Bricolage Grotesque"/>
                  <a:sym typeface="Bricolage Grotesque"/>
                </a:rPr>
                <a:t>.</a:t>
              </a:r>
              <a:endParaRPr b="0" i="0" sz="2800" u="none" cap="none" strike="noStrike">
                <a:solidFill>
                  <a:schemeClr val="lt1"/>
                </a:solidFill>
                <a:latin typeface="Arial"/>
                <a:ea typeface="Arial"/>
                <a:cs typeface="Arial"/>
                <a:sym typeface="Arial"/>
              </a:endParaRPr>
            </a:p>
          </p:txBody>
        </p:sp>
        <p:sp>
          <p:nvSpPr>
            <p:cNvPr id="1944" name="Google Shape;1944;p118"/>
            <p:cNvSpPr/>
            <p:nvPr/>
          </p:nvSpPr>
          <p:spPr>
            <a:xfrm>
              <a:off x="186531" y="186531"/>
              <a:ext cx="2172392" cy="1492250"/>
            </a:xfrm>
            <a:prstGeom prst="roundRect">
              <a:avLst>
                <a:gd fmla="val 10000" name="adj"/>
              </a:avLst>
            </a:prstGeom>
            <a:blipFill rotWithShape="1">
              <a:blip r:embed="rId7">
                <a:alphaModFix/>
              </a:blip>
              <a:stretch>
                <a:fillRect b="0" l="-15999" r="-15998"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5" name="Google Shape;1945;p118"/>
            <p:cNvSpPr/>
            <p:nvPr/>
          </p:nvSpPr>
          <p:spPr>
            <a:xfrm>
              <a:off x="0" y="2051844"/>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6" name="Google Shape;1946;p118"/>
            <p:cNvSpPr txBox="1"/>
            <p:nvPr/>
          </p:nvSpPr>
          <p:spPr>
            <a:xfrm>
              <a:off x="2358924" y="2051844"/>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None/>
              </a:pPr>
              <a:r>
                <a:rPr b="0" i="0" lang="en-US" sz="3600" u="none" cap="none" strike="noStrike">
                  <a:solidFill>
                    <a:schemeClr val="dk1"/>
                  </a:solidFill>
                  <a:latin typeface="Bricolage Grotesque"/>
                  <a:ea typeface="Bricolage Grotesque"/>
                  <a:cs typeface="Bricolage Grotesque"/>
                  <a:sym typeface="Bricolage Grotesque"/>
                </a:rPr>
                <a:t>Media literacy resources:</a:t>
              </a:r>
              <a:br>
                <a:rPr b="0" i="0" lang="en-US" sz="3600" u="none" cap="none" strike="noStrike">
                  <a:solidFill>
                    <a:schemeClr val="dk1"/>
                  </a:solidFill>
                  <a:latin typeface="Bricolage Grotesque"/>
                  <a:ea typeface="Bricolage Grotesque"/>
                  <a:cs typeface="Bricolage Grotesque"/>
                  <a:sym typeface="Bricolage Grotesque"/>
                </a:rPr>
              </a:br>
              <a:endParaRPr b="0" i="0" sz="3600" u="none" cap="none" strike="noStrike">
                <a:solidFill>
                  <a:schemeClr val="dk1"/>
                </a:solidFill>
                <a:latin typeface="Bricolage Grotesque"/>
                <a:ea typeface="Bricolage Grotesque"/>
                <a:cs typeface="Bricolage Grotesque"/>
                <a:sym typeface="Bricolage Grotesque"/>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8">
                    <a:extLst>
                      <a:ext uri="{A12FA001-AC4F-418D-AE19-62706E023703}">
                        <ahyp:hlinkClr val="tx"/>
                      </a:ext>
                    </a:extLst>
                  </a:hlinkClick>
                </a:rPr>
                <a:t>MediaWise</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9">
                    <a:extLst>
                      <a:ext uri="{A12FA001-AC4F-418D-AE19-62706E023703}">
                        <ahyp:hlinkClr val="tx"/>
                      </a:ext>
                    </a:extLst>
                  </a:hlinkClick>
                </a:rPr>
                <a:t>News Literacy Project</a:t>
              </a:r>
              <a:r>
                <a:rPr b="0" i="0" lang="en-US" sz="2800" u="none" cap="none" strike="noStrike">
                  <a:solidFill>
                    <a:schemeClr val="dk1"/>
                  </a:solidFill>
                  <a:latin typeface="Bricolage Grotesque"/>
                  <a:ea typeface="Bricolage Grotesque"/>
                  <a:cs typeface="Bricolage Grotesque"/>
                  <a:sym typeface="Bricolage Grotesque"/>
                </a:rPr>
                <a:t>.</a:t>
              </a:r>
              <a:endParaRPr/>
            </a:p>
          </p:txBody>
        </p:sp>
        <p:sp>
          <p:nvSpPr>
            <p:cNvPr id="1947" name="Google Shape;1947;p118"/>
            <p:cNvSpPr/>
            <p:nvPr/>
          </p:nvSpPr>
          <p:spPr>
            <a:xfrm>
              <a:off x="186531" y="2238375"/>
              <a:ext cx="2172392" cy="1492250"/>
            </a:xfrm>
            <a:prstGeom prst="roundRect">
              <a:avLst>
                <a:gd fmla="val 10000" name="adj"/>
              </a:avLst>
            </a:prstGeom>
            <a:blipFill rotWithShape="1">
              <a:blip r:embed="rId10">
                <a:alphaModFix/>
              </a:blip>
              <a:stretch>
                <a:fillRect b="0" l="-9999" r="-9999"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8" name="Google Shape;1948;p118"/>
            <p:cNvSpPr/>
            <p:nvPr/>
          </p:nvSpPr>
          <p:spPr>
            <a:xfrm>
              <a:off x="0" y="4103688"/>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9" name="Google Shape;1949;p118"/>
            <p:cNvSpPr txBox="1"/>
            <p:nvPr/>
          </p:nvSpPr>
          <p:spPr>
            <a:xfrm>
              <a:off x="2358924" y="4103688"/>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None/>
              </a:pPr>
              <a:r>
                <a:rPr b="0" i="0" lang="en-US" sz="3600" u="none" cap="none" strike="noStrike">
                  <a:solidFill>
                    <a:schemeClr val="dk1"/>
                  </a:solidFill>
                  <a:latin typeface="Bricolage Grotesque"/>
                  <a:ea typeface="Bricolage Grotesque"/>
                  <a:cs typeface="Bricolage Grotesque"/>
                  <a:sym typeface="Bricolage Grotesque"/>
                </a:rPr>
                <a:t>AI verification tools:</a:t>
              </a:r>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11">
                    <a:extLst>
                      <a:ext uri="{A12FA001-AC4F-418D-AE19-62706E023703}">
                        <ahyp:hlinkClr val="tx"/>
                      </a:ext>
                    </a:extLst>
                  </a:hlinkClick>
                </a:rPr>
                <a:t>OpenAI Detector</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2">
                    <a:extLst>
                      <a:ext uri="{A12FA001-AC4F-418D-AE19-62706E023703}">
                        <ahyp:hlinkClr val="tx"/>
                      </a:ext>
                    </a:extLst>
                  </a:hlinkClick>
                </a:rPr>
                <a:t>Google Reverse Image Search</a:t>
              </a:r>
              <a:r>
                <a:rPr b="0" i="0" lang="en-US" sz="2800" u="none" cap="none" strike="noStrike">
                  <a:solidFill>
                    <a:schemeClr val="dk1"/>
                  </a:solidFill>
                  <a:latin typeface="Bricolage Grotesque"/>
                  <a:ea typeface="Bricolage Grotesque"/>
                  <a:cs typeface="Bricolage Grotesque"/>
                  <a:sym typeface="Bricolage Grotesque"/>
                </a:rPr>
                <a:t>.</a:t>
              </a:r>
              <a:endParaRPr/>
            </a:p>
          </p:txBody>
        </p:sp>
        <p:sp>
          <p:nvSpPr>
            <p:cNvPr id="1950" name="Google Shape;1950;p118"/>
            <p:cNvSpPr/>
            <p:nvPr/>
          </p:nvSpPr>
          <p:spPr>
            <a:xfrm>
              <a:off x="186531" y="4290219"/>
              <a:ext cx="2172392" cy="1492250"/>
            </a:xfrm>
            <a:prstGeom prst="roundRect">
              <a:avLst>
                <a:gd fmla="val 10000" name="adj"/>
              </a:avLst>
            </a:prstGeom>
            <a:blipFill rotWithShape="1">
              <a:blip r:embed="rId13">
                <a:alphaModFix/>
              </a:blip>
              <a:stretch>
                <a:fillRect b="-22999" l="0" r="0" t="-22999"/>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4" name="Shape 1954"/>
        <p:cNvGrpSpPr/>
        <p:nvPr/>
      </p:nvGrpSpPr>
      <p:grpSpPr>
        <a:xfrm>
          <a:off x="0" y="0"/>
          <a:ext cx="0" cy="0"/>
          <a:chOff x="0" y="0"/>
          <a:chExt cx="0" cy="0"/>
        </a:xfrm>
      </p:grpSpPr>
      <p:sp>
        <p:nvSpPr>
          <p:cNvPr id="1955" name="Google Shape;1955;p11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Moving Forward Together</a:t>
            </a:r>
            <a:endParaRPr/>
          </a:p>
        </p:txBody>
      </p:sp>
      <p:sp>
        <p:nvSpPr>
          <p:cNvPr id="1956" name="Google Shape;1956;p119"/>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57200" lvl="0" marL="482600" rtl="0" algn="l">
              <a:lnSpc>
                <a:spcPct val="2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Pause, evaluate, and verify—even when the information seems credible.</a:t>
            </a:r>
            <a:endParaRPr/>
          </a:p>
          <a:p>
            <a:pPr indent="-457200" lvl="0" marL="482600" rtl="0" algn="l">
              <a:lnSpc>
                <a:spcPct val="2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Leverage tools for good but remember they are only as neutral as their creators.</a:t>
            </a:r>
            <a:endParaRPr/>
          </a:p>
          <a:p>
            <a:pPr indent="-457200" lvl="0" marL="482600" rtl="0" algn="l">
              <a:lnSpc>
                <a:spcPct val="2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Practice your action plan and share your learning with others!</a:t>
            </a:r>
            <a:endParaRPr>
              <a:solidFill>
                <a:schemeClr val="dk1"/>
              </a:solidFill>
            </a:endParaRPr>
          </a:p>
        </p:txBody>
      </p:sp>
      <p:sp>
        <p:nvSpPr>
          <p:cNvPr id="1957" name="Google Shape;1957;p11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958" name="Google Shape;1958;p119"/>
          <p:cNvGrpSpPr/>
          <p:nvPr/>
        </p:nvGrpSpPr>
        <p:grpSpPr>
          <a:xfrm>
            <a:off x="790770" y="-112458"/>
            <a:ext cx="1427175" cy="786776"/>
            <a:chOff x="0" y="-38100"/>
            <a:chExt cx="373234" cy="205757"/>
          </a:xfrm>
        </p:grpSpPr>
        <p:sp>
          <p:nvSpPr>
            <p:cNvPr id="1959" name="Google Shape;1959;p11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60" name="Google Shape;1960;p11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61" name="Google Shape;1961;p119"/>
          <p:cNvGrpSpPr/>
          <p:nvPr/>
        </p:nvGrpSpPr>
        <p:grpSpPr>
          <a:xfrm>
            <a:off x="0" y="-112458"/>
            <a:ext cx="315272" cy="786776"/>
            <a:chOff x="0" y="-38100"/>
            <a:chExt cx="82450" cy="205757"/>
          </a:xfrm>
        </p:grpSpPr>
        <p:sp>
          <p:nvSpPr>
            <p:cNvPr id="1962" name="Google Shape;1962;p11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63" name="Google Shape;1963;p11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64" name="Google Shape;1964;p119"/>
          <p:cNvGrpSpPr/>
          <p:nvPr/>
        </p:nvGrpSpPr>
        <p:grpSpPr>
          <a:xfrm>
            <a:off x="0" y="1116904"/>
            <a:ext cx="503883" cy="1931922"/>
            <a:chOff x="0" y="-38100"/>
            <a:chExt cx="131775" cy="505235"/>
          </a:xfrm>
        </p:grpSpPr>
        <p:sp>
          <p:nvSpPr>
            <p:cNvPr id="1965" name="Google Shape;1965;p11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66" name="Google Shape;1966;p11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0" name="Shape 1970"/>
        <p:cNvGrpSpPr/>
        <p:nvPr/>
      </p:nvGrpSpPr>
      <p:grpSpPr>
        <a:xfrm>
          <a:off x="0" y="0"/>
          <a:ext cx="0" cy="0"/>
          <a:chOff x="0" y="0"/>
          <a:chExt cx="0" cy="0"/>
        </a:xfrm>
      </p:grpSpPr>
      <p:sp>
        <p:nvSpPr>
          <p:cNvPr id="1971" name="Google Shape;1971;g372ce4c99d4_0_82"/>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Readings</a:t>
            </a:r>
            <a:endParaRPr/>
          </a:p>
        </p:txBody>
      </p:sp>
      <p:sp>
        <p:nvSpPr>
          <p:cNvPr id="1972" name="Google Shape;1972;g372ce4c99d4_0_82"/>
          <p:cNvSpPr txBox="1"/>
          <p:nvPr>
            <p:ph idx="1" type="subTitle"/>
          </p:nvPr>
        </p:nvSpPr>
        <p:spPr>
          <a:xfrm>
            <a:off x="411452" y="2572511"/>
            <a:ext cx="10646100" cy="7059300"/>
          </a:xfrm>
          <a:prstGeom prst="rect">
            <a:avLst/>
          </a:prstGeom>
          <a:noFill/>
          <a:ln>
            <a:noFill/>
          </a:ln>
        </p:spPr>
        <p:txBody>
          <a:bodyPr anchorCtr="0" anchor="t" bIns="45700" lIns="91425" spcFirstLastPara="1" rIns="91425" wrap="square" tIns="45700">
            <a:noAutofit/>
          </a:bodyPr>
          <a:lstStyle/>
          <a:p>
            <a:pPr indent="-412750" lvl="0" marL="457200" rtl="0" algn="l">
              <a:spcBef>
                <a:spcPts val="0"/>
              </a:spcBef>
              <a:spcAft>
                <a:spcPts val="0"/>
              </a:spcAft>
              <a:buClr>
                <a:schemeClr val="dk1"/>
              </a:buClr>
              <a:buSzPts val="2900"/>
              <a:buFont typeface="Calibri"/>
              <a:buAutoNum type="arabicPeriod"/>
            </a:pPr>
            <a:r>
              <a:rPr lang="en-US" sz="3000">
                <a:solidFill>
                  <a:schemeClr val="dk1"/>
                </a:solidFill>
              </a:rPr>
              <a:t>Brandtzaeg, P. B., &amp; Følstad, A. (2017). Trust and distrust in online fact-checking services. </a:t>
            </a:r>
            <a:r>
              <a:rPr i="1" lang="en-US" sz="3000">
                <a:solidFill>
                  <a:schemeClr val="dk1"/>
                </a:solidFill>
              </a:rPr>
              <a:t>Communications of the ACM, 60</a:t>
            </a:r>
            <a:r>
              <a:rPr lang="en-US" sz="3000">
                <a:solidFill>
                  <a:schemeClr val="dk1"/>
                </a:solidFill>
              </a:rPr>
              <a:t>(9), 65–71. </a:t>
            </a:r>
            <a:r>
              <a:rPr lang="en-US" sz="3000" u="sng">
                <a:solidFill>
                  <a:schemeClr val="hlink"/>
                </a:solidFill>
                <a:hlinkClick r:id="rId3"/>
              </a:rPr>
              <a:t>https://dl.acm.org/doi/10.1145/3122803</a:t>
            </a:r>
            <a:r>
              <a:rPr lang="en-US" sz="3000">
                <a:solidFill>
                  <a:schemeClr val="dk1"/>
                </a:solidFill>
              </a:rPr>
              <a:t> </a:t>
            </a:r>
            <a:endParaRPr sz="3000">
              <a:solidFill>
                <a:schemeClr val="dk1"/>
              </a:solidFill>
            </a:endParaRPr>
          </a:p>
          <a:p>
            <a:pPr indent="-304800" lvl="0" marL="457200" rtl="0" algn="l">
              <a:spcBef>
                <a:spcPts val="1400"/>
              </a:spcBef>
              <a:spcAft>
                <a:spcPts val="0"/>
              </a:spcAft>
              <a:buClr>
                <a:schemeClr val="dk1"/>
              </a:buClr>
              <a:buSzPts val="1200"/>
              <a:buFont typeface="Calibri"/>
              <a:buAutoNum type="arabicPeriod"/>
            </a:pPr>
            <a:r>
              <a:rPr lang="en-US" sz="3000">
                <a:solidFill>
                  <a:schemeClr val="dk1"/>
                </a:solidFill>
              </a:rPr>
              <a:t>Grassini, S. (2023). Shaping the future of education: Exploring the potential and consequences of AI and ChatGPT in educational settings. </a:t>
            </a:r>
            <a:r>
              <a:rPr i="1" lang="en-US" sz="3000">
                <a:solidFill>
                  <a:schemeClr val="dk1"/>
                </a:solidFill>
              </a:rPr>
              <a:t>Education Sciences, 13</a:t>
            </a:r>
            <a:r>
              <a:rPr lang="en-US" sz="3000">
                <a:solidFill>
                  <a:schemeClr val="dk1"/>
                </a:solidFill>
              </a:rPr>
              <a:t>(7), 692. </a:t>
            </a:r>
            <a:r>
              <a:rPr lang="en-US" sz="2900" u="sng">
                <a:solidFill>
                  <a:schemeClr val="hlink"/>
                </a:solidFill>
                <a:hlinkClick r:id="rId4"/>
              </a:rPr>
              <a:t>https://doi.org/10.3390/educsci13070692</a:t>
            </a:r>
            <a:r>
              <a:rPr lang="en-US" sz="3000">
                <a:solidFill>
                  <a:schemeClr val="dk1"/>
                </a:solidFill>
              </a:rPr>
              <a:t> </a:t>
            </a:r>
            <a:endParaRPr sz="3000">
              <a:solidFill>
                <a:schemeClr val="dk1"/>
              </a:solidFill>
            </a:endParaRPr>
          </a:p>
          <a:p>
            <a:pPr indent="-367030" lvl="0" marL="457200" rtl="0" algn="l">
              <a:spcBef>
                <a:spcPts val="1400"/>
              </a:spcBef>
              <a:spcAft>
                <a:spcPts val="0"/>
              </a:spcAft>
              <a:buClr>
                <a:schemeClr val="dk1"/>
              </a:buClr>
              <a:buSzPts val="1100"/>
              <a:buFont typeface="Arial"/>
              <a:buNone/>
            </a:pPr>
            <a:r>
              <a:t/>
            </a:r>
            <a:endParaRPr sz="3000">
              <a:solidFill>
                <a:schemeClr val="dk1"/>
              </a:solidFill>
            </a:endParaRPr>
          </a:p>
          <a:p>
            <a:pPr indent="-557530" lvl="0" marL="457200" rtl="0" algn="l">
              <a:spcBef>
                <a:spcPts val="0"/>
              </a:spcBef>
              <a:spcAft>
                <a:spcPts val="0"/>
              </a:spcAft>
              <a:buClr>
                <a:schemeClr val="dk1"/>
              </a:buClr>
              <a:buSzPts val="3000"/>
              <a:buFont typeface="Calibri"/>
              <a:buAutoNum type="arabicPeriod"/>
            </a:pPr>
            <a:r>
              <a:rPr lang="en-US" sz="3000">
                <a:solidFill>
                  <a:schemeClr val="dk1"/>
                </a:solidFill>
              </a:rPr>
              <a:t>Wright, R. R., Sandlin, J. A., &amp; Burdick, J. (2023). What is critical media literacy in an age of disinformation? </a:t>
            </a:r>
            <a:r>
              <a:rPr i="1" lang="en-US" sz="3000">
                <a:solidFill>
                  <a:schemeClr val="dk1"/>
                </a:solidFill>
              </a:rPr>
              <a:t>New Directions for Adult and Continuing Education, 2023</a:t>
            </a:r>
            <a:r>
              <a:rPr lang="en-US" sz="3000">
                <a:solidFill>
                  <a:schemeClr val="dk1"/>
                </a:solidFill>
              </a:rPr>
              <a:t>(178), 11–25. </a:t>
            </a:r>
            <a:r>
              <a:rPr lang="en-US" sz="3000" u="sng">
                <a:solidFill>
                  <a:schemeClr val="hlink"/>
                </a:solidFill>
                <a:hlinkClick r:id="rId5"/>
              </a:rPr>
              <a:t>https://onlinelibrary.wiley.com/doi/full/10.1002/ace.20485</a:t>
            </a:r>
            <a:r>
              <a:rPr lang="en-US" sz="3000">
                <a:solidFill>
                  <a:schemeClr val="dk1"/>
                </a:solidFill>
              </a:rPr>
              <a:t> </a:t>
            </a:r>
            <a:endParaRPr sz="3000">
              <a:solidFill>
                <a:schemeClr val="dk1"/>
              </a:solidFill>
            </a:endParaRPr>
          </a:p>
          <a:p>
            <a:pPr indent="0" lvl="0" marL="457200" rtl="0" algn="l">
              <a:spcBef>
                <a:spcPts val="0"/>
              </a:spcBef>
              <a:spcAft>
                <a:spcPts val="800"/>
              </a:spcAft>
              <a:buNone/>
            </a:pPr>
            <a:r>
              <a:t/>
            </a:r>
            <a:endParaRPr sz="4200">
              <a:solidFill>
                <a:schemeClr val="dk1"/>
              </a:solidFill>
            </a:endParaRPr>
          </a:p>
        </p:txBody>
      </p:sp>
      <p:sp>
        <p:nvSpPr>
          <p:cNvPr id="1973" name="Google Shape;1973;g372ce4c99d4_0_8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974" name="Google Shape;1974;g372ce4c99d4_0_82"/>
          <p:cNvGrpSpPr/>
          <p:nvPr/>
        </p:nvGrpSpPr>
        <p:grpSpPr>
          <a:xfrm>
            <a:off x="790770" y="-112458"/>
            <a:ext cx="1427172" cy="786938"/>
            <a:chOff x="0" y="-38100"/>
            <a:chExt cx="373234" cy="205800"/>
          </a:xfrm>
        </p:grpSpPr>
        <p:sp>
          <p:nvSpPr>
            <p:cNvPr id="1975" name="Google Shape;1975;g372ce4c99d4_0_8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76" name="Google Shape;1976;g372ce4c99d4_0_82"/>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77" name="Google Shape;1977;g372ce4c99d4_0_82"/>
          <p:cNvGrpSpPr/>
          <p:nvPr/>
        </p:nvGrpSpPr>
        <p:grpSpPr>
          <a:xfrm>
            <a:off x="0" y="-112458"/>
            <a:ext cx="315464" cy="786938"/>
            <a:chOff x="0" y="-38100"/>
            <a:chExt cx="82500" cy="205800"/>
          </a:xfrm>
        </p:grpSpPr>
        <p:sp>
          <p:nvSpPr>
            <p:cNvPr id="1978" name="Google Shape;1978;g372ce4c99d4_0_8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79" name="Google Shape;1979;g372ce4c99d4_0_82"/>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80" name="Google Shape;1980;g372ce4c99d4_0_82"/>
          <p:cNvGrpSpPr/>
          <p:nvPr/>
        </p:nvGrpSpPr>
        <p:grpSpPr>
          <a:xfrm>
            <a:off x="0" y="1116904"/>
            <a:ext cx="503881" cy="1931918"/>
            <a:chOff x="0" y="-38100"/>
            <a:chExt cx="131775" cy="505235"/>
          </a:xfrm>
        </p:grpSpPr>
        <p:sp>
          <p:nvSpPr>
            <p:cNvPr id="1981" name="Google Shape;1981;g372ce4c99d4_0_8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82" name="Google Shape;1982;g372ce4c99d4_0_82"/>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School girl (14-15) reading on floor by bookshelf in library (Παρέχεται από Getty Images)" id="1983" name="Google Shape;1983;g372ce4c99d4_0_82"/>
          <p:cNvPicPr preferRelativeResize="0"/>
          <p:nvPr/>
        </p:nvPicPr>
        <p:blipFill>
          <a:blip r:embed="rId7">
            <a:alphaModFix/>
          </a:blip>
          <a:stretch>
            <a:fillRect/>
          </a:stretch>
        </p:blipFill>
        <p:spPr>
          <a:xfrm>
            <a:off x="11252252" y="2833816"/>
            <a:ext cx="6925650" cy="4619354"/>
          </a:xfrm>
          <a:prstGeom prst="rect">
            <a:avLst/>
          </a:prstGeom>
          <a:noFill/>
          <a:ln>
            <a:noFill/>
          </a:ln>
        </p:spPr>
      </p:pic>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7" name="Shape 1987"/>
        <p:cNvGrpSpPr/>
        <p:nvPr/>
      </p:nvGrpSpPr>
      <p:grpSpPr>
        <a:xfrm>
          <a:off x="0" y="0"/>
          <a:ext cx="0" cy="0"/>
          <a:chOff x="0" y="0"/>
          <a:chExt cx="0" cy="0"/>
        </a:xfrm>
      </p:grpSpPr>
      <p:sp>
        <p:nvSpPr>
          <p:cNvPr id="1988" name="Google Shape;1988;p120"/>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89" name="Google Shape;1989;p120"/>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90" name="Google Shape;1990;p120"/>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991" name="Google Shape;1991;p120"/>
          <p:cNvGrpSpPr/>
          <p:nvPr/>
        </p:nvGrpSpPr>
        <p:grpSpPr>
          <a:xfrm>
            <a:off x="6111849" y="2794410"/>
            <a:ext cx="7685891" cy="2168895"/>
            <a:chOff x="0" y="-47625"/>
            <a:chExt cx="1484188" cy="418826"/>
          </a:xfrm>
        </p:grpSpPr>
        <p:sp>
          <p:nvSpPr>
            <p:cNvPr id="1992" name="Google Shape;1992;p120"/>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93" name="Google Shape;1993;p120"/>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94" name="Google Shape;1994;p120"/>
          <p:cNvGrpSpPr/>
          <p:nvPr/>
        </p:nvGrpSpPr>
        <p:grpSpPr>
          <a:xfrm>
            <a:off x="-696258" y="-1193133"/>
            <a:ext cx="7178388" cy="12095887"/>
            <a:chOff x="0" y="-57150"/>
            <a:chExt cx="1890604" cy="3185748"/>
          </a:xfrm>
        </p:grpSpPr>
        <p:sp>
          <p:nvSpPr>
            <p:cNvPr id="1995" name="Google Shape;1995;p120"/>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96" name="Google Shape;1996;p120"/>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997" name="Google Shape;1997;p120"/>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98" name="Google Shape;1998;p120"/>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99" name="Google Shape;1999;p120"/>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2000" name="Google Shape;2000;p120"/>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00</a:t>
            </a:r>
            <a:endParaRPr b="0" i="0" sz="1400" u="none" cap="none" strike="noStrike">
              <a:solidFill>
                <a:srgbClr val="000000"/>
              </a:solidFill>
              <a:latin typeface="Arial"/>
              <a:ea typeface="Arial"/>
              <a:cs typeface="Arial"/>
              <a:sym typeface="Arial"/>
            </a:endParaRPr>
          </a:p>
        </p:txBody>
      </p:sp>
      <p:sp>
        <p:nvSpPr>
          <p:cNvPr id="2001" name="Google Shape;2001;p120"/>
          <p:cNvSpPr txBox="1"/>
          <p:nvPr/>
        </p:nvSpPr>
        <p:spPr>
          <a:xfrm>
            <a:off x="4759921" y="3423551"/>
            <a:ext cx="9760500" cy="115724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Exit Assessment</a:t>
            </a:r>
            <a:endParaRPr b="0" i="0" sz="1050" u="none" cap="none" strike="noStrike">
              <a:solidFill>
                <a:srgbClr val="000000"/>
              </a:solidFill>
              <a:latin typeface="Arial"/>
              <a:ea typeface="Arial"/>
              <a:cs typeface="Arial"/>
              <a:sym typeface="Arial"/>
            </a:endParaRPr>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5" name="Shape 2005"/>
        <p:cNvGrpSpPr/>
        <p:nvPr/>
      </p:nvGrpSpPr>
      <p:grpSpPr>
        <a:xfrm>
          <a:off x="0" y="0"/>
          <a:ext cx="0" cy="0"/>
          <a:chOff x="0" y="0"/>
          <a:chExt cx="0" cy="0"/>
        </a:xfrm>
      </p:grpSpPr>
      <p:sp>
        <p:nvSpPr>
          <p:cNvPr id="2006" name="Google Shape;2006;p12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rPr>
              <a:t>Final Quiz (15 Questions)</a:t>
            </a:r>
            <a:endParaRPr/>
          </a:p>
        </p:txBody>
      </p:sp>
      <p:sp>
        <p:nvSpPr>
          <p:cNvPr id="2007" name="Google Shape;2007;p121"/>
          <p:cNvSpPr txBox="1"/>
          <p:nvPr>
            <p:ph idx="1" type="subTitle"/>
          </p:nvPr>
        </p:nvSpPr>
        <p:spPr>
          <a:xfrm>
            <a:off x="1013345" y="2589663"/>
            <a:ext cx="13220815" cy="1973005"/>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t/>
            </a:r>
            <a:endParaRPr b="1">
              <a:solidFill>
                <a:schemeClr val="dk1"/>
              </a:solidFill>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    Format: </a:t>
            </a:r>
            <a:r>
              <a:rPr lang="en-US">
                <a:solidFill>
                  <a:schemeClr val="dk1"/>
                </a:solidFill>
              </a:rPr>
              <a:t>A short digital quiz to test comprehension of key module concepts.</a:t>
            </a:r>
            <a:endParaRPr/>
          </a:p>
        </p:txBody>
      </p:sp>
      <p:sp>
        <p:nvSpPr>
          <p:cNvPr id="2008" name="Google Shape;2008;p12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009" name="Google Shape;2009;p121"/>
          <p:cNvGrpSpPr/>
          <p:nvPr/>
        </p:nvGrpSpPr>
        <p:grpSpPr>
          <a:xfrm>
            <a:off x="790770" y="-112458"/>
            <a:ext cx="1427175" cy="786776"/>
            <a:chOff x="0" y="-38100"/>
            <a:chExt cx="373234" cy="205757"/>
          </a:xfrm>
        </p:grpSpPr>
        <p:sp>
          <p:nvSpPr>
            <p:cNvPr id="2010" name="Google Shape;2010;p12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11" name="Google Shape;2011;p12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12" name="Google Shape;2012;p121"/>
          <p:cNvGrpSpPr/>
          <p:nvPr/>
        </p:nvGrpSpPr>
        <p:grpSpPr>
          <a:xfrm>
            <a:off x="0" y="-112458"/>
            <a:ext cx="315272" cy="786776"/>
            <a:chOff x="0" y="-38100"/>
            <a:chExt cx="82450" cy="205757"/>
          </a:xfrm>
        </p:grpSpPr>
        <p:sp>
          <p:nvSpPr>
            <p:cNvPr id="2013" name="Google Shape;2013;p12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14" name="Google Shape;2014;p12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15" name="Google Shape;2015;p121"/>
          <p:cNvGrpSpPr/>
          <p:nvPr/>
        </p:nvGrpSpPr>
        <p:grpSpPr>
          <a:xfrm>
            <a:off x="0" y="1116904"/>
            <a:ext cx="503883" cy="1931922"/>
            <a:chOff x="0" y="-38100"/>
            <a:chExt cx="131775" cy="505235"/>
          </a:xfrm>
        </p:grpSpPr>
        <p:sp>
          <p:nvSpPr>
            <p:cNvPr id="2016" name="Google Shape;2016;p12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17" name="Google Shape;2017;p12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018" name="Google Shape;2018;p121"/>
          <p:cNvPicPr preferRelativeResize="0"/>
          <p:nvPr/>
        </p:nvPicPr>
        <p:blipFill rotWithShape="1">
          <a:blip r:embed="rId4">
            <a:alphaModFix/>
          </a:blip>
          <a:srcRect b="0" l="0" r="0" t="0"/>
          <a:stretch/>
        </p:blipFill>
        <p:spPr>
          <a:xfrm>
            <a:off x="2697516" y="5714593"/>
            <a:ext cx="13136808" cy="3934374"/>
          </a:xfrm>
          <a:prstGeom prst="rect">
            <a:avLst/>
          </a:prstGeom>
          <a:noFill/>
          <a:ln>
            <a:noFill/>
          </a:ln>
        </p:spPr>
      </p:pic>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2" name="Shape 2022"/>
        <p:cNvGrpSpPr/>
        <p:nvPr/>
      </p:nvGrpSpPr>
      <p:grpSpPr>
        <a:xfrm>
          <a:off x="0" y="0"/>
          <a:ext cx="0" cy="0"/>
          <a:chOff x="0" y="0"/>
          <a:chExt cx="0" cy="0"/>
        </a:xfrm>
      </p:grpSpPr>
      <p:sp>
        <p:nvSpPr>
          <p:cNvPr id="2023" name="Google Shape;2023;p12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rPr>
              <a:t>Self-Assessment Checklist </a:t>
            </a:r>
            <a:endParaRPr/>
          </a:p>
        </p:txBody>
      </p:sp>
      <p:sp>
        <p:nvSpPr>
          <p:cNvPr id="2024" name="Google Shape;2024;p122"/>
          <p:cNvSpPr txBox="1"/>
          <p:nvPr>
            <p:ph idx="1" type="subTitle"/>
          </p:nvPr>
        </p:nvSpPr>
        <p:spPr>
          <a:xfrm>
            <a:off x="1013345" y="2589663"/>
            <a:ext cx="10111855" cy="6859137"/>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t/>
            </a:r>
            <a:endParaRPr b="1">
              <a:solidFill>
                <a:schemeClr val="dk1"/>
              </a:solidFill>
            </a:endParaRPr>
          </a:p>
          <a:p>
            <a:pPr indent="-431800" lvl="0" marL="457200" rtl="0" algn="ctr">
              <a:lnSpc>
                <a:spcPct val="100000"/>
              </a:lnSpc>
              <a:spcBef>
                <a:spcPts val="640"/>
              </a:spcBef>
              <a:spcAft>
                <a:spcPts val="0"/>
              </a:spcAft>
              <a:buClr>
                <a:srgbClr val="888888"/>
              </a:buClr>
              <a:buSzPts val="3200"/>
              <a:buNone/>
            </a:pPr>
            <a:r>
              <a:t/>
            </a:r>
            <a:endParaRPr b="1" sz="9200">
              <a:solidFill>
                <a:schemeClr val="dk1"/>
              </a:solidFill>
            </a:endParaRPr>
          </a:p>
          <a:p>
            <a:pPr indent="-431800" lvl="0" marL="457200" rtl="0" algn="ctr">
              <a:lnSpc>
                <a:spcPct val="100000"/>
              </a:lnSpc>
              <a:spcBef>
                <a:spcPts val="640"/>
              </a:spcBef>
              <a:spcAft>
                <a:spcPts val="0"/>
              </a:spcAft>
              <a:buClr>
                <a:srgbClr val="888888"/>
              </a:buClr>
              <a:buSzPts val="3200"/>
              <a:buNone/>
            </a:pPr>
            <a:r>
              <a:rPr lang="en-US" sz="4000">
                <a:solidFill>
                  <a:schemeClr val="dk1"/>
                </a:solidFill>
              </a:rPr>
              <a:t>Digital Self-Assessment Checklist (Likert Scale)</a:t>
            </a:r>
            <a:endParaRPr/>
          </a:p>
          <a:p>
            <a:pPr indent="-431800" lvl="0" marL="457200" rtl="0" algn="ctr">
              <a:lnSpc>
                <a:spcPct val="100000"/>
              </a:lnSpc>
              <a:spcBef>
                <a:spcPts val="640"/>
              </a:spcBef>
              <a:spcAft>
                <a:spcPts val="0"/>
              </a:spcAft>
              <a:buClr>
                <a:srgbClr val="888888"/>
              </a:buClr>
              <a:buSzPts val="3200"/>
              <a:buNone/>
            </a:pPr>
            <a:r>
              <a:t/>
            </a:r>
            <a:endParaRPr sz="4000">
              <a:solidFill>
                <a:schemeClr val="dk1"/>
              </a:solidFill>
            </a:endParaRPr>
          </a:p>
        </p:txBody>
      </p:sp>
      <p:sp>
        <p:nvSpPr>
          <p:cNvPr id="2025" name="Google Shape;2025;p12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026" name="Google Shape;2026;p122"/>
          <p:cNvGrpSpPr/>
          <p:nvPr/>
        </p:nvGrpSpPr>
        <p:grpSpPr>
          <a:xfrm>
            <a:off x="790770" y="-112458"/>
            <a:ext cx="1427175" cy="786776"/>
            <a:chOff x="0" y="-38100"/>
            <a:chExt cx="373234" cy="205757"/>
          </a:xfrm>
        </p:grpSpPr>
        <p:sp>
          <p:nvSpPr>
            <p:cNvPr id="2027" name="Google Shape;2027;p12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28" name="Google Shape;2028;p12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29" name="Google Shape;2029;p122"/>
          <p:cNvGrpSpPr/>
          <p:nvPr/>
        </p:nvGrpSpPr>
        <p:grpSpPr>
          <a:xfrm>
            <a:off x="0" y="-112458"/>
            <a:ext cx="315272" cy="786776"/>
            <a:chOff x="0" y="-38100"/>
            <a:chExt cx="82450" cy="205757"/>
          </a:xfrm>
        </p:grpSpPr>
        <p:sp>
          <p:nvSpPr>
            <p:cNvPr id="2030" name="Google Shape;2030;p12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31" name="Google Shape;2031;p12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32" name="Google Shape;2032;p122"/>
          <p:cNvGrpSpPr/>
          <p:nvPr/>
        </p:nvGrpSpPr>
        <p:grpSpPr>
          <a:xfrm>
            <a:off x="0" y="1116904"/>
            <a:ext cx="503883" cy="1931922"/>
            <a:chOff x="0" y="-38100"/>
            <a:chExt cx="131775" cy="505235"/>
          </a:xfrm>
        </p:grpSpPr>
        <p:sp>
          <p:nvSpPr>
            <p:cNvPr id="2033" name="Google Shape;2033;p12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34" name="Google Shape;2034;p12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035" name="Google Shape;2035;p122"/>
          <p:cNvPicPr preferRelativeResize="0"/>
          <p:nvPr/>
        </p:nvPicPr>
        <p:blipFill rotWithShape="1">
          <a:blip r:embed="rId4">
            <a:alphaModFix/>
          </a:blip>
          <a:srcRect b="0" l="0" r="0" t="0"/>
          <a:stretch/>
        </p:blipFill>
        <p:spPr>
          <a:xfrm>
            <a:off x="11827843" y="2589663"/>
            <a:ext cx="4324954" cy="5572903"/>
          </a:xfrm>
          <a:prstGeom prst="rect">
            <a:avLst/>
          </a:prstGeom>
          <a:noFill/>
          <a:ln>
            <a:noFill/>
          </a:ln>
        </p:spPr>
      </p:pic>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9" name="Shape 2039"/>
        <p:cNvGrpSpPr/>
        <p:nvPr/>
      </p:nvGrpSpPr>
      <p:grpSpPr>
        <a:xfrm>
          <a:off x="0" y="0"/>
          <a:ext cx="0" cy="0"/>
          <a:chOff x="0" y="0"/>
          <a:chExt cx="0" cy="0"/>
        </a:xfrm>
      </p:grpSpPr>
      <p:sp>
        <p:nvSpPr>
          <p:cNvPr id="2040" name="Google Shape;2040;p12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Scenario-Based Evaluation: "The Future-Forward Learning" Case Study</a:t>
            </a:r>
            <a:endParaRPr>
              <a:latin typeface="Bricolage Grotesque"/>
              <a:ea typeface="Bricolage Grotesque"/>
              <a:cs typeface="Bricolage Grotesque"/>
              <a:sym typeface="Bricolage Grotesque"/>
            </a:endParaRPr>
          </a:p>
        </p:txBody>
      </p:sp>
      <p:sp>
        <p:nvSpPr>
          <p:cNvPr id="2041" name="Google Shape;2041;p123"/>
          <p:cNvSpPr txBox="1"/>
          <p:nvPr>
            <p:ph idx="1" type="subTitle"/>
          </p:nvPr>
        </p:nvSpPr>
        <p:spPr>
          <a:xfrm>
            <a:off x="1013345" y="2589663"/>
            <a:ext cx="8252575" cy="7059304"/>
          </a:xfrm>
          <a:prstGeom prst="rect">
            <a:avLst/>
          </a:prstGeom>
          <a:noFill/>
          <a:ln>
            <a:noFill/>
          </a:ln>
        </p:spPr>
        <p:txBody>
          <a:bodyPr anchorCtr="0" anchor="t" bIns="45700" lIns="91425" spcFirstLastPara="1" rIns="91425" wrap="square" tIns="45700">
            <a:normAutofit fontScale="92500" lnSpcReduction="20000"/>
          </a:bodyPr>
          <a:lstStyle/>
          <a:p>
            <a:pPr indent="-431800" lvl="0" marL="457200" rtl="0" algn="ctr">
              <a:lnSpc>
                <a:spcPct val="100000"/>
              </a:lnSpc>
              <a:spcBef>
                <a:spcPts val="640"/>
              </a:spcBef>
              <a:spcAft>
                <a:spcPts val="0"/>
              </a:spcAft>
              <a:buClr>
                <a:srgbClr val="888888"/>
              </a:buClr>
              <a:buSzPct val="108108"/>
              <a:buNone/>
            </a:pPr>
            <a:r>
              <a:rPr lang="en-US">
                <a:solidFill>
                  <a:schemeClr val="dk1"/>
                </a:solidFill>
              </a:rPr>
              <a:t>An anonymous TikTok video goes viral, showing a teacher persona making a claim about a new "Future-Forward Learning" policy being implemented across all schools in your district. The video claims that this policy, which supposedly eliminates traditional grades in favor of "AI-generated feedback," is designed to prepare students for a "new world order." The video uses a highly emotional tone and includes a few screenshots of what appear to be official-looking documents, though they are blurry. The video ends by encouraging parents to "SHARE this now before it's too late!" and includes hashtags like #NoGradesNoControl and #FutureForwardLearning. The video has already been shared hundreds of times in parent groups and on other social media platforms.</a:t>
            </a:r>
            <a:endParaRPr/>
          </a:p>
        </p:txBody>
      </p:sp>
      <p:sp>
        <p:nvSpPr>
          <p:cNvPr id="2042" name="Google Shape;2042;p12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043" name="Google Shape;2043;p123"/>
          <p:cNvGrpSpPr/>
          <p:nvPr/>
        </p:nvGrpSpPr>
        <p:grpSpPr>
          <a:xfrm>
            <a:off x="790770" y="-112458"/>
            <a:ext cx="1427175" cy="786776"/>
            <a:chOff x="0" y="-38100"/>
            <a:chExt cx="373234" cy="205757"/>
          </a:xfrm>
        </p:grpSpPr>
        <p:sp>
          <p:nvSpPr>
            <p:cNvPr id="2044" name="Google Shape;2044;p12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45" name="Google Shape;2045;p12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46" name="Google Shape;2046;p123"/>
          <p:cNvGrpSpPr/>
          <p:nvPr/>
        </p:nvGrpSpPr>
        <p:grpSpPr>
          <a:xfrm>
            <a:off x="0" y="-112458"/>
            <a:ext cx="315272" cy="786776"/>
            <a:chOff x="0" y="-38100"/>
            <a:chExt cx="82450" cy="205757"/>
          </a:xfrm>
        </p:grpSpPr>
        <p:sp>
          <p:nvSpPr>
            <p:cNvPr id="2047" name="Google Shape;2047;p12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48" name="Google Shape;2048;p12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49" name="Google Shape;2049;p123"/>
          <p:cNvGrpSpPr/>
          <p:nvPr/>
        </p:nvGrpSpPr>
        <p:grpSpPr>
          <a:xfrm>
            <a:off x="0" y="1116904"/>
            <a:ext cx="503883" cy="1931922"/>
            <a:chOff x="0" y="-38100"/>
            <a:chExt cx="131775" cy="505235"/>
          </a:xfrm>
        </p:grpSpPr>
        <p:sp>
          <p:nvSpPr>
            <p:cNvPr id="2050" name="Google Shape;2050;p12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51" name="Google Shape;2051;p12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052" name="Google Shape;2052;p123"/>
          <p:cNvPicPr preferRelativeResize="0"/>
          <p:nvPr/>
        </p:nvPicPr>
        <p:blipFill rotWithShape="1">
          <a:blip r:embed="rId4">
            <a:alphaModFix/>
          </a:blip>
          <a:srcRect b="0" l="0" r="0" t="0"/>
          <a:stretch/>
        </p:blipFill>
        <p:spPr>
          <a:xfrm>
            <a:off x="10503783" y="2589663"/>
            <a:ext cx="5036552" cy="652385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3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Let’s Reflect Together</a:t>
            </a:r>
            <a:br>
              <a:rPr lang="en-US">
                <a:solidFill>
                  <a:schemeClr val="dk1"/>
                </a:solidFill>
                <a:latin typeface="Bricolage Grotesque"/>
                <a:ea typeface="Bricolage Grotesque"/>
                <a:cs typeface="Bricolage Grotesque"/>
                <a:sym typeface="Bricolage Grotesque"/>
              </a:rPr>
            </a:br>
            <a:endParaRPr/>
          </a:p>
        </p:txBody>
      </p:sp>
      <p:sp>
        <p:nvSpPr>
          <p:cNvPr id="298" name="Google Shape;298;p31"/>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What patterns stand out in our poll results?</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What surprised you about the group’s habits?</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How might these habits affect how we assess online information?</a:t>
            </a:r>
            <a:endParaRPr>
              <a:solidFill>
                <a:schemeClr val="dk1"/>
              </a:solidFill>
            </a:endParaRPr>
          </a:p>
        </p:txBody>
      </p:sp>
      <p:sp>
        <p:nvSpPr>
          <p:cNvPr id="299" name="Google Shape;299;p3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00" name="Google Shape;300;p31"/>
          <p:cNvGrpSpPr/>
          <p:nvPr/>
        </p:nvGrpSpPr>
        <p:grpSpPr>
          <a:xfrm>
            <a:off x="790770" y="-112458"/>
            <a:ext cx="1427175" cy="786776"/>
            <a:chOff x="0" y="-38100"/>
            <a:chExt cx="373234" cy="205757"/>
          </a:xfrm>
        </p:grpSpPr>
        <p:sp>
          <p:nvSpPr>
            <p:cNvPr id="301" name="Google Shape;301;p3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2" name="Google Shape;302;p3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03" name="Google Shape;303;p31"/>
          <p:cNvGrpSpPr/>
          <p:nvPr/>
        </p:nvGrpSpPr>
        <p:grpSpPr>
          <a:xfrm>
            <a:off x="0" y="-112458"/>
            <a:ext cx="315272" cy="786776"/>
            <a:chOff x="0" y="-38100"/>
            <a:chExt cx="82450" cy="205757"/>
          </a:xfrm>
        </p:grpSpPr>
        <p:sp>
          <p:nvSpPr>
            <p:cNvPr id="304" name="Google Shape;304;p3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5" name="Google Shape;305;p3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06" name="Google Shape;306;p31"/>
          <p:cNvGrpSpPr/>
          <p:nvPr/>
        </p:nvGrpSpPr>
        <p:grpSpPr>
          <a:xfrm>
            <a:off x="0" y="1116904"/>
            <a:ext cx="503883" cy="1931922"/>
            <a:chOff x="0" y="-38100"/>
            <a:chExt cx="131775" cy="505235"/>
          </a:xfrm>
        </p:grpSpPr>
        <p:sp>
          <p:nvSpPr>
            <p:cNvPr id="307" name="Google Shape;307;p3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8" name="Google Shape;308;p3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The Importance of Reflective Practice in a Shifting Business Landscape" id="309" name="Google Shape;309;p31"/>
          <p:cNvPicPr preferRelativeResize="0"/>
          <p:nvPr/>
        </p:nvPicPr>
        <p:blipFill rotWithShape="1">
          <a:blip r:embed="rId4">
            <a:alphaModFix/>
          </a:blip>
          <a:srcRect b="0" l="0" r="0" t="0"/>
          <a:stretch/>
        </p:blipFill>
        <p:spPr>
          <a:xfrm>
            <a:off x="6114197" y="6119315"/>
            <a:ext cx="5240740" cy="2947916"/>
          </a:xfrm>
          <a:prstGeom prst="rect">
            <a:avLst/>
          </a:prstGeom>
          <a:noFill/>
          <a:ln>
            <a:noFill/>
          </a:ln>
        </p:spPr>
      </p:pic>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6" name="Shape 2056"/>
        <p:cNvGrpSpPr/>
        <p:nvPr/>
      </p:nvGrpSpPr>
      <p:grpSpPr>
        <a:xfrm>
          <a:off x="0" y="0"/>
          <a:ext cx="0" cy="0"/>
          <a:chOff x="0" y="0"/>
          <a:chExt cx="0" cy="0"/>
        </a:xfrm>
      </p:grpSpPr>
      <p:sp>
        <p:nvSpPr>
          <p:cNvPr id="2057" name="Google Shape;2057;p124"/>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Scenario-Based Evaluation: "The Future-Forward Learning" Case Study Discussion</a:t>
            </a:r>
            <a:endParaRPr>
              <a:latin typeface="Bricolage Grotesque"/>
              <a:ea typeface="Bricolage Grotesque"/>
              <a:cs typeface="Bricolage Grotesque"/>
              <a:sym typeface="Bricolage Grotesque"/>
            </a:endParaRPr>
          </a:p>
        </p:txBody>
      </p:sp>
      <p:sp>
        <p:nvSpPr>
          <p:cNvPr id="2058" name="Google Shape;2058;p124"/>
          <p:cNvSpPr txBox="1"/>
          <p:nvPr>
            <p:ph idx="1" type="subTitle"/>
          </p:nvPr>
        </p:nvSpPr>
        <p:spPr>
          <a:xfrm>
            <a:off x="1013345" y="2589663"/>
            <a:ext cx="8252575" cy="7059304"/>
          </a:xfrm>
          <a:prstGeom prst="rect">
            <a:avLst/>
          </a:prstGeom>
          <a:noFill/>
          <a:ln>
            <a:noFill/>
          </a:ln>
        </p:spPr>
        <p:txBody>
          <a:bodyPr anchorCtr="0" anchor="t" bIns="45700" lIns="91425" spcFirstLastPara="1" rIns="91425" wrap="square" tIns="45700">
            <a:normAutofit fontScale="92500"/>
          </a:bodyPr>
          <a:lstStyle/>
          <a:p>
            <a:pPr indent="-431800" lvl="0" marL="457200" rtl="0" algn="ctr">
              <a:lnSpc>
                <a:spcPct val="100000"/>
              </a:lnSpc>
              <a:spcBef>
                <a:spcPts val="640"/>
              </a:spcBef>
              <a:spcAft>
                <a:spcPts val="0"/>
              </a:spcAft>
              <a:buClr>
                <a:srgbClr val="888888"/>
              </a:buClr>
              <a:buSzPct val="108108"/>
              <a:buNone/>
            </a:pPr>
            <a:r>
              <a:rPr lang="en-US">
                <a:solidFill>
                  <a:schemeClr val="dk1"/>
                </a:solidFill>
              </a:rPr>
              <a:t>Group 1, let's start with you. What misleading elements did you identify in the TikTok video?</a:t>
            </a:r>
            <a:endParaRPr/>
          </a:p>
          <a:p>
            <a:pPr indent="-431800" lvl="0" marL="457200" rtl="0" algn="ctr">
              <a:lnSpc>
                <a:spcPct val="100000"/>
              </a:lnSpc>
              <a:spcBef>
                <a:spcPts val="640"/>
              </a:spcBef>
              <a:spcAft>
                <a:spcPts val="0"/>
              </a:spcAft>
              <a:buClr>
                <a:srgbClr val="888888"/>
              </a:buClr>
              <a:buSzPct val="108108"/>
              <a:buNone/>
            </a:pPr>
            <a:r>
              <a:t/>
            </a:r>
            <a:endParaRPr>
              <a:solidFill>
                <a:schemeClr val="dk1"/>
              </a:solidFill>
            </a:endParaRPr>
          </a:p>
          <a:p>
            <a:pPr indent="-431800" lvl="0" marL="457200" rtl="0" algn="ctr">
              <a:lnSpc>
                <a:spcPct val="100000"/>
              </a:lnSpc>
              <a:spcBef>
                <a:spcPts val="640"/>
              </a:spcBef>
              <a:spcAft>
                <a:spcPts val="0"/>
              </a:spcAft>
              <a:buClr>
                <a:srgbClr val="888888"/>
              </a:buClr>
              <a:buSzPct val="108108"/>
              <a:buNone/>
            </a:pPr>
            <a:r>
              <a:rPr lang="en-US">
                <a:solidFill>
                  <a:schemeClr val="dk1"/>
                </a:solidFill>
              </a:rPr>
              <a:t>Group 2, what was your immediate verification plan for this scenario?</a:t>
            </a:r>
            <a:endParaRPr/>
          </a:p>
          <a:p>
            <a:pPr indent="-431800" lvl="0" marL="457200" rtl="0" algn="ctr">
              <a:lnSpc>
                <a:spcPct val="100000"/>
              </a:lnSpc>
              <a:spcBef>
                <a:spcPts val="640"/>
              </a:spcBef>
              <a:spcAft>
                <a:spcPts val="0"/>
              </a:spcAft>
              <a:buClr>
                <a:srgbClr val="888888"/>
              </a:buClr>
              <a:buSzPct val="108108"/>
              <a:buNone/>
            </a:pPr>
            <a:r>
              <a:t/>
            </a:r>
            <a:endParaRPr>
              <a:solidFill>
                <a:schemeClr val="dk1"/>
              </a:solidFill>
            </a:endParaRPr>
          </a:p>
          <a:p>
            <a:pPr indent="-431800" lvl="0" marL="457200" rtl="0" algn="ctr">
              <a:lnSpc>
                <a:spcPct val="100000"/>
              </a:lnSpc>
              <a:spcBef>
                <a:spcPts val="640"/>
              </a:spcBef>
              <a:spcAft>
                <a:spcPts val="0"/>
              </a:spcAft>
              <a:buClr>
                <a:srgbClr val="888888"/>
              </a:buClr>
              <a:buSzPct val="108108"/>
              <a:buNone/>
            </a:pPr>
            <a:r>
              <a:rPr lang="en-US">
                <a:solidFill>
                  <a:schemeClr val="dk1"/>
                </a:solidFill>
              </a:rPr>
              <a:t>Group 3, based on your chosen role, what was your initial two-step response plan?</a:t>
            </a:r>
            <a:endParaRPr/>
          </a:p>
          <a:p>
            <a:pPr indent="-431800" lvl="0" marL="457200" rtl="0" algn="ctr">
              <a:lnSpc>
                <a:spcPct val="100000"/>
              </a:lnSpc>
              <a:spcBef>
                <a:spcPts val="640"/>
              </a:spcBef>
              <a:spcAft>
                <a:spcPts val="0"/>
              </a:spcAft>
              <a:buClr>
                <a:srgbClr val="888888"/>
              </a:buClr>
              <a:buSzPct val="108108"/>
              <a:buNone/>
            </a:pPr>
            <a:r>
              <a:t/>
            </a:r>
            <a:endParaRPr>
              <a:solidFill>
                <a:schemeClr val="dk1"/>
              </a:solidFill>
            </a:endParaRPr>
          </a:p>
          <a:p>
            <a:pPr indent="-431800" lvl="0" marL="457200" rtl="0" algn="ctr">
              <a:lnSpc>
                <a:spcPct val="100000"/>
              </a:lnSpc>
              <a:spcBef>
                <a:spcPts val="640"/>
              </a:spcBef>
              <a:spcAft>
                <a:spcPts val="0"/>
              </a:spcAft>
              <a:buClr>
                <a:srgbClr val="888888"/>
              </a:buClr>
              <a:buSzPct val="108108"/>
              <a:buNone/>
            </a:pPr>
            <a:r>
              <a:rPr lang="en-US">
                <a:solidFill>
                  <a:schemeClr val="dk1"/>
                </a:solidFill>
              </a:rPr>
              <a:t>What common principles or strategies emerged across your different roles? What did you learn from hearing other groups' perspectives (e.g., how a parent's immediate concern might differ from a school leader's, but how both are vital</a:t>
            </a:r>
            <a:r>
              <a:rPr lang="en-US"/>
              <a:t>)</a:t>
            </a:r>
            <a:endParaRPr>
              <a:solidFill>
                <a:schemeClr val="dk1"/>
              </a:solidFill>
            </a:endParaRPr>
          </a:p>
        </p:txBody>
      </p:sp>
      <p:sp>
        <p:nvSpPr>
          <p:cNvPr id="2059" name="Google Shape;2059;p12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060" name="Google Shape;2060;p124"/>
          <p:cNvGrpSpPr/>
          <p:nvPr/>
        </p:nvGrpSpPr>
        <p:grpSpPr>
          <a:xfrm>
            <a:off x="790770" y="-112458"/>
            <a:ext cx="1427175" cy="786776"/>
            <a:chOff x="0" y="-38100"/>
            <a:chExt cx="373234" cy="205757"/>
          </a:xfrm>
        </p:grpSpPr>
        <p:sp>
          <p:nvSpPr>
            <p:cNvPr id="2061" name="Google Shape;2061;p12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62" name="Google Shape;2062;p12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63" name="Google Shape;2063;p124"/>
          <p:cNvGrpSpPr/>
          <p:nvPr/>
        </p:nvGrpSpPr>
        <p:grpSpPr>
          <a:xfrm>
            <a:off x="0" y="-112458"/>
            <a:ext cx="315272" cy="786776"/>
            <a:chOff x="0" y="-38100"/>
            <a:chExt cx="82450" cy="205757"/>
          </a:xfrm>
        </p:grpSpPr>
        <p:sp>
          <p:nvSpPr>
            <p:cNvPr id="2064" name="Google Shape;2064;p12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65" name="Google Shape;2065;p12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66" name="Google Shape;2066;p124"/>
          <p:cNvGrpSpPr/>
          <p:nvPr/>
        </p:nvGrpSpPr>
        <p:grpSpPr>
          <a:xfrm>
            <a:off x="0" y="1116904"/>
            <a:ext cx="503883" cy="1931922"/>
            <a:chOff x="0" y="-38100"/>
            <a:chExt cx="131775" cy="505235"/>
          </a:xfrm>
        </p:grpSpPr>
        <p:sp>
          <p:nvSpPr>
            <p:cNvPr id="2067" name="Google Shape;2067;p12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68" name="Google Shape;2068;p12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069" name="Google Shape;2069;p124"/>
          <p:cNvPicPr preferRelativeResize="0"/>
          <p:nvPr/>
        </p:nvPicPr>
        <p:blipFill rotWithShape="1">
          <a:blip r:embed="rId4">
            <a:alphaModFix/>
          </a:blip>
          <a:srcRect b="0" l="0" r="0" t="0"/>
          <a:stretch/>
        </p:blipFill>
        <p:spPr>
          <a:xfrm>
            <a:off x="11040145" y="3792260"/>
            <a:ext cx="6401693" cy="3972479"/>
          </a:xfrm>
          <a:prstGeom prst="rect">
            <a:avLst/>
          </a:prstGeom>
          <a:noFill/>
          <a:ln>
            <a:noFill/>
          </a:ln>
        </p:spPr>
      </p:pic>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3" name="Shape 2073"/>
        <p:cNvGrpSpPr/>
        <p:nvPr/>
      </p:nvGrpSpPr>
      <p:grpSpPr>
        <a:xfrm>
          <a:off x="0" y="0"/>
          <a:ext cx="0" cy="0"/>
          <a:chOff x="0" y="0"/>
          <a:chExt cx="0" cy="0"/>
        </a:xfrm>
      </p:grpSpPr>
      <p:sp>
        <p:nvSpPr>
          <p:cNvPr id="2074" name="Google Shape;2074;p11"/>
          <p:cNvSpPr/>
          <p:nvPr/>
        </p:nvSpPr>
        <p:spPr>
          <a:xfrm>
            <a:off x="0" y="-436852"/>
            <a:ext cx="18288000" cy="107442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3">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75" name="Google Shape;2075;p11"/>
          <p:cNvSpPr/>
          <p:nvPr/>
        </p:nvSpPr>
        <p:spPr>
          <a:xfrm flipH="1">
            <a:off x="4542571" y="2060266"/>
            <a:ext cx="2241846" cy="3173486"/>
          </a:xfrm>
          <a:custGeom>
            <a:rect b="b" l="l" r="r" t="t"/>
            <a:pathLst>
              <a:path extrusionOk="0" h="3173486" w="2241846">
                <a:moveTo>
                  <a:pt x="2241846" y="0"/>
                </a:moveTo>
                <a:lnTo>
                  <a:pt x="0" y="0"/>
                </a:lnTo>
                <a:lnTo>
                  <a:pt x="0" y="3173486"/>
                </a:lnTo>
                <a:lnTo>
                  <a:pt x="2241846" y="3173486"/>
                </a:lnTo>
                <a:lnTo>
                  <a:pt x="2241846" y="0"/>
                </a:lnTo>
                <a:close/>
              </a:path>
            </a:pathLst>
          </a:custGeom>
          <a:blipFill rotWithShape="1">
            <a:blip r:embed="rId4">
              <a:alphaModFix/>
            </a:blip>
            <a:stretch>
              <a:fillRect b="0" l="-108655"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076" name="Google Shape;2076;p11"/>
          <p:cNvGrpSpPr/>
          <p:nvPr/>
        </p:nvGrpSpPr>
        <p:grpSpPr>
          <a:xfrm>
            <a:off x="0" y="-667518"/>
            <a:ext cx="18288000" cy="2175810"/>
            <a:chOff x="0" y="-57150"/>
            <a:chExt cx="4999969" cy="573053"/>
          </a:xfrm>
        </p:grpSpPr>
        <p:sp>
          <p:nvSpPr>
            <p:cNvPr id="2077" name="Google Shape;2077;p11"/>
            <p:cNvSpPr/>
            <p:nvPr/>
          </p:nvSpPr>
          <p:spPr>
            <a:xfrm>
              <a:off x="0" y="0"/>
              <a:ext cx="4999969" cy="515903"/>
            </a:xfrm>
            <a:custGeom>
              <a:rect b="b" l="l" r="r" t="t"/>
              <a:pathLst>
                <a:path extrusionOk="0" h="515903" w="4999969">
                  <a:moveTo>
                    <a:pt x="0" y="0"/>
                  </a:moveTo>
                  <a:lnTo>
                    <a:pt x="4999969" y="0"/>
                  </a:lnTo>
                  <a:lnTo>
                    <a:pt x="4999969" y="515903"/>
                  </a:lnTo>
                  <a:lnTo>
                    <a:pt x="0" y="515903"/>
                  </a:ln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78" name="Google Shape;2078;p11"/>
            <p:cNvSpPr txBox="1"/>
            <p:nvPr/>
          </p:nvSpPr>
          <p:spPr>
            <a:xfrm>
              <a:off x="0" y="-57150"/>
              <a:ext cx="4999969" cy="573053"/>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079" name="Google Shape;2079;p11"/>
          <p:cNvSpPr/>
          <p:nvPr/>
        </p:nvSpPr>
        <p:spPr>
          <a:xfrm>
            <a:off x="1028700" y="323659"/>
            <a:ext cx="2328087" cy="931038"/>
          </a:xfrm>
          <a:custGeom>
            <a:rect b="b" l="l" r="r" t="t"/>
            <a:pathLst>
              <a:path extrusionOk="0" h="931038" w="2328087">
                <a:moveTo>
                  <a:pt x="0" y="0"/>
                </a:moveTo>
                <a:lnTo>
                  <a:pt x="2328087" y="0"/>
                </a:lnTo>
                <a:lnTo>
                  <a:pt x="2328087" y="931038"/>
                </a:lnTo>
                <a:lnTo>
                  <a:pt x="0" y="931038"/>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80" name="Google Shape;2080;p11"/>
          <p:cNvSpPr/>
          <p:nvPr/>
        </p:nvSpPr>
        <p:spPr>
          <a:xfrm>
            <a:off x="7937185" y="8567695"/>
            <a:ext cx="3872623" cy="864030"/>
          </a:xfrm>
          <a:custGeom>
            <a:rect b="b" l="l" r="r" t="t"/>
            <a:pathLst>
              <a:path extrusionOk="0" h="864030" w="3872623">
                <a:moveTo>
                  <a:pt x="0" y="0"/>
                </a:moveTo>
                <a:lnTo>
                  <a:pt x="3872623" y="0"/>
                </a:lnTo>
                <a:lnTo>
                  <a:pt x="3872623" y="864031"/>
                </a:lnTo>
                <a:lnTo>
                  <a:pt x="0" y="864031"/>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81" name="Google Shape;2081;p11"/>
          <p:cNvSpPr/>
          <p:nvPr/>
        </p:nvSpPr>
        <p:spPr>
          <a:xfrm>
            <a:off x="12123384" y="8685942"/>
            <a:ext cx="5135916" cy="745783"/>
          </a:xfrm>
          <a:custGeom>
            <a:rect b="b" l="l" r="r" t="t"/>
            <a:pathLst>
              <a:path extrusionOk="0" h="745783" w="5135916">
                <a:moveTo>
                  <a:pt x="0" y="0"/>
                </a:moveTo>
                <a:lnTo>
                  <a:pt x="5135916" y="0"/>
                </a:lnTo>
                <a:lnTo>
                  <a:pt x="5135916" y="745784"/>
                </a:lnTo>
                <a:lnTo>
                  <a:pt x="0" y="745784"/>
                </a:lnTo>
                <a:lnTo>
                  <a:pt x="0" y="0"/>
                </a:lnTo>
                <a:close/>
              </a:path>
            </a:pathLst>
          </a:custGeom>
          <a:blipFill rotWithShape="1">
            <a:blip r:embed="rId7">
              <a:alphaModFix/>
            </a:blip>
            <a:stretch>
              <a:fillRect b="0" l="0" r="-1012"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82" name="Google Shape;2082;p11"/>
          <p:cNvSpPr txBox="1"/>
          <p:nvPr/>
        </p:nvSpPr>
        <p:spPr>
          <a:xfrm>
            <a:off x="7585339" y="635570"/>
            <a:ext cx="3117321" cy="448344"/>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DRONE PROJECT</a:t>
            </a:r>
            <a:endParaRPr b="0" i="0" sz="1400" u="none" cap="none" strike="noStrike">
              <a:solidFill>
                <a:srgbClr val="000000"/>
              </a:solidFill>
              <a:latin typeface="Arial"/>
              <a:ea typeface="Arial"/>
              <a:cs typeface="Arial"/>
              <a:sym typeface="Arial"/>
            </a:endParaRPr>
          </a:p>
        </p:txBody>
      </p:sp>
      <p:sp>
        <p:nvSpPr>
          <p:cNvPr id="2083" name="Google Shape;2083;p11"/>
          <p:cNvSpPr txBox="1"/>
          <p:nvPr/>
        </p:nvSpPr>
        <p:spPr>
          <a:xfrm>
            <a:off x="5484590"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2084" name="Google Shape;2084;p11"/>
          <p:cNvSpPr txBox="1"/>
          <p:nvPr/>
        </p:nvSpPr>
        <p:spPr>
          <a:xfrm>
            <a:off x="11623142"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2085" name="Google Shape;2085;p11"/>
          <p:cNvSpPr txBox="1"/>
          <p:nvPr/>
        </p:nvSpPr>
        <p:spPr>
          <a:xfrm>
            <a:off x="8799505" y="5442531"/>
            <a:ext cx="8459795" cy="587584"/>
          </a:xfrm>
          <a:prstGeom prst="rect">
            <a:avLst/>
          </a:prstGeom>
          <a:noFill/>
          <a:ln>
            <a:noFill/>
          </a:ln>
        </p:spPr>
        <p:txBody>
          <a:bodyPr anchorCtr="0" anchor="t" bIns="0" lIns="0" spcFirstLastPara="1" rIns="0" wrap="square" tIns="0">
            <a:spAutoFit/>
          </a:bodyPr>
          <a:lstStyle/>
          <a:p>
            <a:pPr indent="0" lvl="0" marL="0" marR="0" rtl="0" algn="r">
              <a:lnSpc>
                <a:spcPct val="100000"/>
              </a:lnSpc>
              <a:spcBef>
                <a:spcPts val="0"/>
              </a:spcBef>
              <a:spcAft>
                <a:spcPts val="0"/>
              </a:spcAft>
              <a:buClr>
                <a:srgbClr val="000000"/>
              </a:buClr>
              <a:buSzPts val="4381"/>
              <a:buFont typeface="Arial"/>
              <a:buNone/>
            </a:pPr>
            <a:r>
              <a:rPr b="0" i="0" lang="en-US" sz="4381" u="none" cap="none" strike="noStrike">
                <a:solidFill>
                  <a:srgbClr val="343434"/>
                </a:solidFill>
                <a:latin typeface="Bricolage Grotesque"/>
                <a:ea typeface="Bricolage Grotesque"/>
                <a:cs typeface="Bricolage Grotesque"/>
                <a:sym typeface="Bricolage Grotesque"/>
              </a:rPr>
              <a:t>www.mydroneproject.com</a:t>
            </a:r>
            <a:endParaRPr b="0" i="0" sz="1400" u="none" cap="none" strike="noStrike">
              <a:solidFill>
                <a:srgbClr val="000000"/>
              </a:solidFill>
              <a:latin typeface="Arial"/>
              <a:ea typeface="Arial"/>
              <a:cs typeface="Arial"/>
              <a:sym typeface="Arial"/>
            </a:endParaRPr>
          </a:p>
        </p:txBody>
      </p:sp>
      <p:sp>
        <p:nvSpPr>
          <p:cNvPr id="2086" name="Google Shape;2086;p11"/>
          <p:cNvSpPr txBox="1"/>
          <p:nvPr/>
        </p:nvSpPr>
        <p:spPr>
          <a:xfrm>
            <a:off x="1150886" y="8873141"/>
            <a:ext cx="3455295" cy="55858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Presented By:</a:t>
            </a:r>
            <a:endParaRPr b="0" i="0" sz="1400" u="none" cap="none" strike="noStrike">
              <a:solidFill>
                <a:srgbClr val="000000"/>
              </a:solidFill>
              <a:latin typeface="Arial"/>
              <a:ea typeface="Arial"/>
              <a:cs typeface="Arial"/>
              <a:sym typeface="Arial"/>
            </a:endParaRPr>
          </a:p>
        </p:txBody>
      </p:sp>
      <p:sp>
        <p:nvSpPr>
          <p:cNvPr id="2087" name="Google Shape;2087;p11"/>
          <p:cNvSpPr txBox="1"/>
          <p:nvPr/>
        </p:nvSpPr>
        <p:spPr>
          <a:xfrm>
            <a:off x="4436135" y="8873141"/>
            <a:ext cx="2454716" cy="55858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0" lang="en-US" sz="3088" u="none" cap="none" strike="noStrike">
                <a:solidFill>
                  <a:srgbClr val="000000"/>
                </a:solidFill>
                <a:latin typeface="Bricolage Grotesque"/>
                <a:ea typeface="Bricolage Grotesque"/>
                <a:cs typeface="Bricolage Grotesque"/>
                <a:sym typeface="Bricolage Grotesque"/>
              </a:rPr>
              <a:t>Write here</a:t>
            </a:r>
            <a:endParaRPr b="0" i="0" sz="1400" u="none" cap="none" strike="noStrike">
              <a:solidFill>
                <a:srgbClr val="000000"/>
              </a:solidFill>
              <a:latin typeface="Arial"/>
              <a:ea typeface="Arial"/>
              <a:cs typeface="Arial"/>
              <a:sym typeface="Arial"/>
            </a:endParaRPr>
          </a:p>
        </p:txBody>
      </p:sp>
      <p:sp>
        <p:nvSpPr>
          <p:cNvPr id="2088" name="Google Shape;2088;p11"/>
          <p:cNvSpPr/>
          <p:nvPr/>
        </p:nvSpPr>
        <p:spPr>
          <a:xfrm>
            <a:off x="15034446" y="130742"/>
            <a:ext cx="3253554" cy="1123955"/>
          </a:xfrm>
          <a:custGeom>
            <a:rect b="b" l="l" r="r" t="t"/>
            <a:pathLst>
              <a:path extrusionOk="0" h="1123955" w="3253554">
                <a:moveTo>
                  <a:pt x="0" y="0"/>
                </a:moveTo>
                <a:lnTo>
                  <a:pt x="3253554" y="0"/>
                </a:lnTo>
                <a:lnTo>
                  <a:pt x="3253554" y="1123955"/>
                </a:lnTo>
                <a:lnTo>
                  <a:pt x="0" y="1123955"/>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32"/>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5" name="Google Shape;315;p32"/>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6" name="Google Shape;316;p32"/>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17" name="Google Shape;317;p32"/>
          <p:cNvGrpSpPr/>
          <p:nvPr/>
        </p:nvGrpSpPr>
        <p:grpSpPr>
          <a:xfrm>
            <a:off x="6111849" y="2794410"/>
            <a:ext cx="7685891" cy="2168895"/>
            <a:chOff x="0" y="-47625"/>
            <a:chExt cx="1484188" cy="418826"/>
          </a:xfrm>
        </p:grpSpPr>
        <p:sp>
          <p:nvSpPr>
            <p:cNvPr id="318" name="Google Shape;318;p32"/>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9" name="Google Shape;319;p32"/>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20" name="Google Shape;320;p32"/>
          <p:cNvGrpSpPr/>
          <p:nvPr/>
        </p:nvGrpSpPr>
        <p:grpSpPr>
          <a:xfrm>
            <a:off x="-696258" y="-1193133"/>
            <a:ext cx="7178388" cy="12095887"/>
            <a:chOff x="0" y="-57150"/>
            <a:chExt cx="1890604" cy="3185748"/>
          </a:xfrm>
        </p:grpSpPr>
        <p:sp>
          <p:nvSpPr>
            <p:cNvPr id="321" name="Google Shape;321;p32"/>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2" name="Google Shape;322;p32"/>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323" name="Google Shape;323;p32"/>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4" name="Google Shape;324;p32"/>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5" name="Google Shape;325;p32"/>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326" name="Google Shape;326;p32"/>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02</a:t>
            </a:r>
            <a:endParaRPr b="0" i="0" sz="1400" u="none" cap="none" strike="noStrike">
              <a:solidFill>
                <a:srgbClr val="000000"/>
              </a:solidFill>
              <a:latin typeface="Arial"/>
              <a:ea typeface="Arial"/>
              <a:cs typeface="Arial"/>
              <a:sym typeface="Arial"/>
            </a:endParaRPr>
          </a:p>
        </p:txBody>
      </p:sp>
      <p:sp>
        <p:nvSpPr>
          <p:cNvPr id="327" name="Google Shape;327;p32"/>
          <p:cNvSpPr txBox="1"/>
          <p:nvPr/>
        </p:nvSpPr>
        <p:spPr>
          <a:xfrm>
            <a:off x="7911996" y="5295900"/>
            <a:ext cx="8395740" cy="498406"/>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None/>
            </a:pPr>
            <a:r>
              <a:rPr b="0" i="0" lang="en-US" sz="2399" u="none" cap="none" strike="noStrike">
                <a:solidFill>
                  <a:srgbClr val="343434"/>
                </a:solidFill>
                <a:latin typeface="Arial"/>
                <a:ea typeface="Arial"/>
                <a:cs typeface="Arial"/>
                <a:sym typeface="Arial"/>
              </a:rPr>
              <a:t>Introduction to Information Literacy</a:t>
            </a:r>
            <a:endParaRPr b="0" i="0" sz="1400" u="none" cap="none" strike="noStrike">
              <a:solidFill>
                <a:srgbClr val="000000"/>
              </a:solidFill>
              <a:latin typeface="Arial"/>
              <a:ea typeface="Arial"/>
              <a:cs typeface="Arial"/>
              <a:sym typeface="Arial"/>
            </a:endParaRPr>
          </a:p>
        </p:txBody>
      </p:sp>
      <p:sp>
        <p:nvSpPr>
          <p:cNvPr id="328" name="Google Shape;328;p32"/>
          <p:cNvSpPr txBox="1"/>
          <p:nvPr/>
        </p:nvSpPr>
        <p:spPr>
          <a:xfrm>
            <a:off x="7911996" y="3395850"/>
            <a:ext cx="9760500" cy="1504386"/>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i="0" lang="en-US" sz="10400" u="none" cap="none" strike="noStrike">
                <a:solidFill>
                  <a:srgbClr val="343434"/>
                </a:solidFill>
                <a:latin typeface="Arial"/>
                <a:ea typeface="Arial"/>
                <a:cs typeface="Arial"/>
                <a:sym typeface="Arial"/>
              </a:rPr>
              <a:t>Section 2</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3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Information Literacy - Identifying and engaging with information</a:t>
            </a:r>
            <a:endParaRPr/>
          </a:p>
        </p:txBody>
      </p:sp>
      <p:sp>
        <p:nvSpPr>
          <p:cNvPr id="334" name="Google Shape;334;p33"/>
          <p:cNvSpPr txBox="1"/>
          <p:nvPr>
            <p:ph idx="1" type="subTitle"/>
          </p:nvPr>
        </p:nvSpPr>
        <p:spPr>
          <a:xfrm>
            <a:off x="3639670" y="3048822"/>
            <a:ext cx="11905129" cy="1832950"/>
          </a:xfrm>
          <a:prstGeom prst="rect">
            <a:avLst/>
          </a:prstGeom>
          <a:noFill/>
          <a:ln>
            <a:noFill/>
          </a:ln>
        </p:spPr>
        <p:txBody>
          <a:bodyPr anchorCtr="0" anchor="t" bIns="45700" lIns="91425" spcFirstLastPara="1" rIns="91425" wrap="square" tIns="45700">
            <a:noAutofit/>
          </a:bodyPr>
          <a:lstStyle/>
          <a:p>
            <a:pPr indent="-254000" lvl="0" marL="482600" rtl="0" algn="l">
              <a:lnSpc>
                <a:spcPct val="100000"/>
              </a:lnSpc>
              <a:spcBef>
                <a:spcPts val="640"/>
              </a:spcBef>
              <a:spcAft>
                <a:spcPts val="0"/>
              </a:spcAft>
              <a:buSzPts val="3200"/>
              <a:buFont typeface="Noto Sans Symbols"/>
              <a:buNone/>
            </a:pPr>
            <a:r>
              <a:t/>
            </a:r>
            <a:endParaRPr sz="4000">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sz="4000">
                <a:solidFill>
                  <a:schemeClr val="dk1"/>
                </a:solidFill>
                <a:latin typeface="Calibri"/>
                <a:ea typeface="Calibri"/>
                <a:cs typeface="Calibri"/>
                <a:sym typeface="Calibri"/>
              </a:rPr>
              <a:t>In our digital age, we're constantly bombarded with information. But how much of it can we truly trust?</a:t>
            </a:r>
            <a:endParaRPr sz="4000">
              <a:solidFill>
                <a:schemeClr val="dk1"/>
              </a:solidFill>
              <a:latin typeface="Calibri"/>
              <a:ea typeface="Calibri"/>
              <a:cs typeface="Calibri"/>
              <a:sym typeface="Calibri"/>
            </a:endParaRPr>
          </a:p>
        </p:txBody>
      </p:sp>
      <p:sp>
        <p:nvSpPr>
          <p:cNvPr id="335" name="Google Shape;335;p3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36" name="Google Shape;336;p33"/>
          <p:cNvGrpSpPr/>
          <p:nvPr/>
        </p:nvGrpSpPr>
        <p:grpSpPr>
          <a:xfrm>
            <a:off x="790770" y="-112458"/>
            <a:ext cx="1427175" cy="786776"/>
            <a:chOff x="0" y="-38100"/>
            <a:chExt cx="373234" cy="205757"/>
          </a:xfrm>
        </p:grpSpPr>
        <p:sp>
          <p:nvSpPr>
            <p:cNvPr id="337" name="Google Shape;337;p3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38" name="Google Shape;338;p3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39" name="Google Shape;339;p33"/>
          <p:cNvGrpSpPr/>
          <p:nvPr/>
        </p:nvGrpSpPr>
        <p:grpSpPr>
          <a:xfrm>
            <a:off x="0" y="-112458"/>
            <a:ext cx="315272" cy="786776"/>
            <a:chOff x="0" y="-38100"/>
            <a:chExt cx="82450" cy="205757"/>
          </a:xfrm>
        </p:grpSpPr>
        <p:sp>
          <p:nvSpPr>
            <p:cNvPr id="340" name="Google Shape;340;p3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1" name="Google Shape;341;p3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42" name="Google Shape;342;p33"/>
          <p:cNvGrpSpPr/>
          <p:nvPr/>
        </p:nvGrpSpPr>
        <p:grpSpPr>
          <a:xfrm>
            <a:off x="0" y="1116904"/>
            <a:ext cx="503883" cy="1931922"/>
            <a:chOff x="0" y="-38100"/>
            <a:chExt cx="131775" cy="505235"/>
          </a:xfrm>
        </p:grpSpPr>
        <p:sp>
          <p:nvSpPr>
            <p:cNvPr id="343" name="Google Shape;343;p3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4" name="Google Shape;344;p3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45" name="Google Shape;345;p33"/>
          <p:cNvPicPr preferRelativeResize="0"/>
          <p:nvPr/>
        </p:nvPicPr>
        <p:blipFill rotWithShape="1">
          <a:blip r:embed="rId4">
            <a:alphaModFix/>
          </a:blip>
          <a:srcRect b="0" l="0" r="0" t="0"/>
          <a:stretch/>
        </p:blipFill>
        <p:spPr>
          <a:xfrm rot="5400000">
            <a:off x="7453973" y="-547030"/>
            <a:ext cx="3380059" cy="1828800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34"/>
          <p:cNvSpPr txBox="1"/>
          <p:nvPr>
            <p:ph type="ctrTitle"/>
          </p:nvPr>
        </p:nvSpPr>
        <p:spPr>
          <a:xfrm>
            <a:off x="2693442" y="194851"/>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Activity 1: Truth or Trash?</a:t>
            </a:r>
            <a:endParaRPr b="1"/>
          </a:p>
        </p:txBody>
      </p:sp>
      <p:sp>
        <p:nvSpPr>
          <p:cNvPr id="351" name="Google Shape;351;p3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52" name="Google Shape;352;p34"/>
          <p:cNvGrpSpPr/>
          <p:nvPr/>
        </p:nvGrpSpPr>
        <p:grpSpPr>
          <a:xfrm>
            <a:off x="790770" y="-112458"/>
            <a:ext cx="1427175" cy="786776"/>
            <a:chOff x="0" y="-38100"/>
            <a:chExt cx="373234" cy="205757"/>
          </a:xfrm>
        </p:grpSpPr>
        <p:sp>
          <p:nvSpPr>
            <p:cNvPr id="353" name="Google Shape;353;p3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54" name="Google Shape;354;p3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55" name="Google Shape;355;p34"/>
          <p:cNvGrpSpPr/>
          <p:nvPr/>
        </p:nvGrpSpPr>
        <p:grpSpPr>
          <a:xfrm>
            <a:off x="0" y="-112458"/>
            <a:ext cx="315272" cy="786776"/>
            <a:chOff x="0" y="-38100"/>
            <a:chExt cx="82450" cy="205757"/>
          </a:xfrm>
        </p:grpSpPr>
        <p:sp>
          <p:nvSpPr>
            <p:cNvPr id="356" name="Google Shape;356;p3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57" name="Google Shape;357;p3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58" name="Google Shape;358;p34"/>
          <p:cNvGrpSpPr/>
          <p:nvPr/>
        </p:nvGrpSpPr>
        <p:grpSpPr>
          <a:xfrm>
            <a:off x="0" y="1116904"/>
            <a:ext cx="503883" cy="1931922"/>
            <a:chOff x="0" y="-38100"/>
            <a:chExt cx="131775" cy="505235"/>
          </a:xfrm>
        </p:grpSpPr>
        <p:sp>
          <p:nvSpPr>
            <p:cNvPr id="359" name="Google Shape;359;p3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0" name="Google Shape;360;p3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61" name="Google Shape;361;p34"/>
          <p:cNvPicPr preferRelativeResize="0"/>
          <p:nvPr/>
        </p:nvPicPr>
        <p:blipFill rotWithShape="1">
          <a:blip r:embed="rId4">
            <a:alphaModFix/>
          </a:blip>
          <a:srcRect b="0" l="0" r="0" t="0"/>
          <a:stretch/>
        </p:blipFill>
        <p:spPr>
          <a:xfrm>
            <a:off x="790770" y="3981034"/>
            <a:ext cx="4972332" cy="2796877"/>
          </a:xfrm>
          <a:prstGeom prst="rect">
            <a:avLst/>
          </a:prstGeom>
          <a:noFill/>
          <a:ln>
            <a:noFill/>
          </a:ln>
        </p:spPr>
      </p:pic>
      <p:sp>
        <p:nvSpPr>
          <p:cNvPr id="362" name="Google Shape;362;p34"/>
          <p:cNvSpPr/>
          <p:nvPr/>
        </p:nvSpPr>
        <p:spPr>
          <a:xfrm>
            <a:off x="7391400" y="2271250"/>
            <a:ext cx="9626600" cy="594008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3800" u="none" cap="none" strike="noStrike">
                <a:solidFill>
                  <a:schemeClr val="dk1"/>
                </a:solidFill>
                <a:latin typeface="Calibri"/>
                <a:ea typeface="Calibri"/>
                <a:cs typeface="Calibri"/>
                <a:sym typeface="Calibri"/>
              </a:rPr>
              <a:t>A series of headlines and social media posts from the slide deck  on the screen. For each one, a poll will appear on participants’ device using Poll Everywhere tool.</a:t>
            </a:r>
            <a:endParaRPr b="0" i="0" sz="3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3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None/>
            </a:pPr>
            <a:r>
              <a:rPr b="0" i="0" lang="en-US" sz="3800" u="none" cap="none" strike="noStrike">
                <a:solidFill>
                  <a:schemeClr val="dk1"/>
                </a:solidFill>
                <a:latin typeface="Calibri"/>
                <a:ea typeface="Calibri"/>
                <a:cs typeface="Calibri"/>
                <a:sym typeface="Calibri"/>
              </a:rPr>
              <a:t>Vote 'Truth' if you believe the information is credible or factual.</a:t>
            </a:r>
            <a:endParaRPr/>
          </a:p>
          <a:p>
            <a:pPr indent="0" lvl="0" marL="0" marR="0" rtl="0" algn="l">
              <a:lnSpc>
                <a:spcPct val="100000"/>
              </a:lnSpc>
              <a:spcBef>
                <a:spcPts val="0"/>
              </a:spcBef>
              <a:spcAft>
                <a:spcPts val="0"/>
              </a:spcAft>
              <a:buNone/>
            </a:pPr>
            <a:r>
              <a:t/>
            </a:r>
            <a:endParaRPr b="0" i="0" sz="3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None/>
            </a:pPr>
            <a:r>
              <a:rPr b="0" i="0" lang="en-US" sz="3800" u="none" cap="none" strike="noStrike">
                <a:solidFill>
                  <a:schemeClr val="dk1"/>
                </a:solidFill>
                <a:latin typeface="Calibri"/>
                <a:ea typeface="Calibri"/>
                <a:cs typeface="Calibri"/>
                <a:sym typeface="Calibri"/>
              </a:rPr>
              <a:t>Vote 'Trash' if you believe the information is misleading, false, or sensationalized.</a:t>
            </a:r>
            <a:endParaRPr b="0" i="0" sz="38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35"/>
          <p:cNvSpPr txBox="1"/>
          <p:nvPr>
            <p:ph type="ctrTitle"/>
          </p:nvPr>
        </p:nvSpPr>
        <p:spPr>
          <a:xfrm>
            <a:off x="2693442" y="194851"/>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Activity 1: Truth or Trash?</a:t>
            </a:r>
            <a:endParaRPr b="1"/>
          </a:p>
        </p:txBody>
      </p:sp>
      <p:sp>
        <p:nvSpPr>
          <p:cNvPr id="368" name="Google Shape;368;p35"/>
          <p:cNvSpPr txBox="1"/>
          <p:nvPr>
            <p:ph idx="1" type="subTitle"/>
          </p:nvPr>
        </p:nvSpPr>
        <p:spPr>
          <a:xfrm>
            <a:off x="5780741" y="2556254"/>
            <a:ext cx="11901650" cy="5356832"/>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a:solidFill>
                  <a:schemeClr val="dk1"/>
                </a:solidFill>
              </a:rPr>
              <a:t>"NASA Confirms Earth Will Experience 6 Days of Total Darkness in November 2025!“</a:t>
            </a:r>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WHO Recommends New Guidelines for Screen Time in Children Under 5.“</a:t>
            </a:r>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"Drinking Lemon Water Cures Cancer, Scientists Say.“</a:t>
            </a:r>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UN Declares Internet Access a Basic Human Right.“</a:t>
            </a:r>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"5G Towers Spread COVID-19, Experts Warn."</a:t>
            </a:r>
            <a:endParaRPr>
              <a:solidFill>
                <a:schemeClr val="dk1"/>
              </a:solidFill>
            </a:endParaRPr>
          </a:p>
        </p:txBody>
      </p:sp>
      <p:sp>
        <p:nvSpPr>
          <p:cNvPr id="369" name="Google Shape;369;p3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70" name="Google Shape;370;p35"/>
          <p:cNvGrpSpPr/>
          <p:nvPr/>
        </p:nvGrpSpPr>
        <p:grpSpPr>
          <a:xfrm>
            <a:off x="790770" y="-112458"/>
            <a:ext cx="1427175" cy="786776"/>
            <a:chOff x="0" y="-38100"/>
            <a:chExt cx="373234" cy="205757"/>
          </a:xfrm>
        </p:grpSpPr>
        <p:sp>
          <p:nvSpPr>
            <p:cNvPr id="371" name="Google Shape;371;p3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2" name="Google Shape;372;p3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3" name="Google Shape;373;p35"/>
          <p:cNvGrpSpPr/>
          <p:nvPr/>
        </p:nvGrpSpPr>
        <p:grpSpPr>
          <a:xfrm>
            <a:off x="0" y="-112458"/>
            <a:ext cx="315272" cy="786776"/>
            <a:chOff x="0" y="-38100"/>
            <a:chExt cx="82450" cy="205757"/>
          </a:xfrm>
        </p:grpSpPr>
        <p:sp>
          <p:nvSpPr>
            <p:cNvPr id="374" name="Google Shape;374;p3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5" name="Google Shape;375;p3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6" name="Google Shape;376;p35"/>
          <p:cNvGrpSpPr/>
          <p:nvPr/>
        </p:nvGrpSpPr>
        <p:grpSpPr>
          <a:xfrm>
            <a:off x="0" y="1116904"/>
            <a:ext cx="503883" cy="1931922"/>
            <a:chOff x="0" y="-38100"/>
            <a:chExt cx="131775" cy="505235"/>
          </a:xfrm>
        </p:grpSpPr>
        <p:sp>
          <p:nvSpPr>
            <p:cNvPr id="377" name="Google Shape;377;p3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8" name="Google Shape;378;p3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79" name="Google Shape;379;p35"/>
          <p:cNvPicPr preferRelativeResize="0"/>
          <p:nvPr/>
        </p:nvPicPr>
        <p:blipFill rotWithShape="1">
          <a:blip r:embed="rId4">
            <a:alphaModFix/>
          </a:blip>
          <a:srcRect b="0" l="0" r="0" t="0"/>
          <a:stretch/>
        </p:blipFill>
        <p:spPr>
          <a:xfrm>
            <a:off x="207276" y="5683735"/>
            <a:ext cx="4972332" cy="279687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36"/>
          <p:cNvSpPr txBox="1"/>
          <p:nvPr>
            <p:ph idx="4294967295" type="title"/>
          </p:nvPr>
        </p:nvSpPr>
        <p:spPr>
          <a:xfrm>
            <a:off x="0" y="214313"/>
            <a:ext cx="13512800" cy="12033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4889"/>
              <a:buNone/>
            </a:pPr>
            <a:r>
              <a:rPr b="1" lang="en-US">
                <a:latin typeface="Bricolage Grotesque"/>
                <a:ea typeface="Bricolage Grotesque"/>
                <a:cs typeface="Bricolage Grotesque"/>
                <a:sym typeface="Bricolage Grotesque"/>
              </a:rPr>
              <a:t>Key Terms Misinformation vs. Disinformation </a:t>
            </a:r>
            <a:endParaRPr>
              <a:latin typeface="Bricolage Grotesque"/>
              <a:ea typeface="Bricolage Grotesque"/>
              <a:cs typeface="Bricolage Grotesque"/>
              <a:sym typeface="Bricolage Grotesque"/>
            </a:endParaRPr>
          </a:p>
        </p:txBody>
      </p:sp>
      <p:sp>
        <p:nvSpPr>
          <p:cNvPr id="385" name="Google Shape;385;p36"/>
          <p:cNvSpPr/>
          <p:nvPr/>
        </p:nvSpPr>
        <p:spPr>
          <a:xfrm>
            <a:off x="7724039" y="2492834"/>
            <a:ext cx="4870688" cy="4171320"/>
          </a:xfrm>
          <a:prstGeom prst="roundRect">
            <a:avLst>
              <a:gd fmla="val 3435"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386" name="Google Shape;386;p36"/>
          <p:cNvSpPr/>
          <p:nvPr/>
        </p:nvSpPr>
        <p:spPr>
          <a:xfrm>
            <a:off x="8109769" y="2680568"/>
            <a:ext cx="4165590"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FFFFFF"/>
                </a:solidFill>
                <a:latin typeface="Calibri"/>
                <a:ea typeface="Calibri"/>
                <a:cs typeface="Calibri"/>
                <a:sym typeface="Calibri"/>
              </a:rPr>
              <a:t>Misinformation</a:t>
            </a:r>
            <a:endParaRPr b="0" i="0" sz="3200" u="none" cap="none" strike="noStrike">
              <a:solidFill>
                <a:srgbClr val="000000"/>
              </a:solidFill>
              <a:latin typeface="Calibri"/>
              <a:ea typeface="Calibri"/>
              <a:cs typeface="Calibri"/>
              <a:sym typeface="Calibri"/>
            </a:endParaRPr>
          </a:p>
        </p:txBody>
      </p:sp>
      <p:sp>
        <p:nvSpPr>
          <p:cNvPr id="387" name="Google Shape;387;p36"/>
          <p:cNvSpPr/>
          <p:nvPr/>
        </p:nvSpPr>
        <p:spPr>
          <a:xfrm>
            <a:off x="8109769" y="3418073"/>
            <a:ext cx="4165590" cy="272871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Calibri"/>
                <a:ea typeface="Calibri"/>
                <a:cs typeface="Calibri"/>
                <a:sym typeface="Calibri"/>
              </a:rPr>
              <a:t>False information spread without harmful intent. Often shared by well-meaning people who believe it's true.</a:t>
            </a:r>
            <a:endParaRPr b="0" i="0" sz="3200" u="none" cap="none" strike="noStrike">
              <a:solidFill>
                <a:srgbClr val="000000"/>
              </a:solidFill>
              <a:latin typeface="Calibri"/>
              <a:ea typeface="Calibri"/>
              <a:cs typeface="Calibri"/>
              <a:sym typeface="Calibri"/>
            </a:endParaRPr>
          </a:p>
        </p:txBody>
      </p:sp>
      <p:sp>
        <p:nvSpPr>
          <p:cNvPr id="388" name="Google Shape;388;p36"/>
          <p:cNvSpPr/>
          <p:nvPr/>
        </p:nvSpPr>
        <p:spPr>
          <a:xfrm>
            <a:off x="12968998" y="2492834"/>
            <a:ext cx="4870688" cy="4171320"/>
          </a:xfrm>
          <a:prstGeom prst="roundRect">
            <a:avLst>
              <a:gd fmla="val 3435"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389" name="Google Shape;389;p36"/>
          <p:cNvSpPr/>
          <p:nvPr/>
        </p:nvSpPr>
        <p:spPr>
          <a:xfrm>
            <a:off x="13321547" y="2680568"/>
            <a:ext cx="4165590"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FFFFFF"/>
                </a:solidFill>
                <a:latin typeface="Calibri"/>
                <a:ea typeface="Calibri"/>
                <a:cs typeface="Calibri"/>
                <a:sym typeface="Calibri"/>
              </a:rPr>
              <a:t>Disinformation</a:t>
            </a:r>
            <a:endParaRPr b="0" i="0" sz="3200" u="none" cap="none" strike="noStrike">
              <a:solidFill>
                <a:srgbClr val="000000"/>
              </a:solidFill>
              <a:latin typeface="Calibri"/>
              <a:ea typeface="Calibri"/>
              <a:cs typeface="Calibri"/>
              <a:sym typeface="Calibri"/>
            </a:endParaRPr>
          </a:p>
        </p:txBody>
      </p:sp>
      <p:sp>
        <p:nvSpPr>
          <p:cNvPr id="390" name="Google Shape;390;p36"/>
          <p:cNvSpPr/>
          <p:nvPr/>
        </p:nvSpPr>
        <p:spPr>
          <a:xfrm>
            <a:off x="13321547" y="3418073"/>
            <a:ext cx="4165590" cy="272871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Calibri"/>
                <a:ea typeface="Calibri"/>
                <a:cs typeface="Calibri"/>
                <a:sym typeface="Calibri"/>
              </a:rPr>
              <a:t>False information spread deliberately to deceive. Created with the purpose of causing harm or advancing an agenda.</a:t>
            </a:r>
            <a:endParaRPr b="0" i="0" sz="3200" u="none" cap="none" strike="noStrike">
              <a:solidFill>
                <a:srgbClr val="000000"/>
              </a:solidFill>
              <a:latin typeface="Calibri"/>
              <a:ea typeface="Calibri"/>
              <a:cs typeface="Calibri"/>
              <a:sym typeface="Calibri"/>
            </a:endParaRPr>
          </a:p>
        </p:txBody>
      </p:sp>
      <p:sp>
        <p:nvSpPr>
          <p:cNvPr id="391" name="Google Shape;391;p36"/>
          <p:cNvSpPr/>
          <p:nvPr/>
        </p:nvSpPr>
        <p:spPr>
          <a:xfrm>
            <a:off x="7757221" y="6840428"/>
            <a:ext cx="10082286" cy="2534091"/>
          </a:xfrm>
          <a:prstGeom prst="roundRect">
            <a:avLst>
              <a:gd fmla="val 565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392" name="Google Shape;392;p36"/>
          <p:cNvSpPr/>
          <p:nvPr/>
        </p:nvSpPr>
        <p:spPr>
          <a:xfrm>
            <a:off x="8109769" y="7192977"/>
            <a:ext cx="4263709"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FFFFFF"/>
                </a:solidFill>
                <a:latin typeface="Calibri"/>
                <a:ea typeface="Calibri"/>
                <a:cs typeface="Calibri"/>
                <a:sym typeface="Calibri"/>
              </a:rPr>
              <a:t>Both Spread Rapidly</a:t>
            </a:r>
            <a:endParaRPr b="0" i="0" sz="3200" u="none" cap="none" strike="noStrike">
              <a:solidFill>
                <a:srgbClr val="000000"/>
              </a:solidFill>
              <a:latin typeface="Calibri"/>
              <a:ea typeface="Calibri"/>
              <a:cs typeface="Calibri"/>
              <a:sym typeface="Calibri"/>
            </a:endParaRPr>
          </a:p>
        </p:txBody>
      </p:sp>
      <p:sp>
        <p:nvSpPr>
          <p:cNvPr id="393" name="Google Shape;393;p36"/>
          <p:cNvSpPr/>
          <p:nvPr/>
        </p:nvSpPr>
        <p:spPr>
          <a:xfrm>
            <a:off x="8109769" y="7930483"/>
            <a:ext cx="9377189" cy="109148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Calibri"/>
                <a:ea typeface="Calibri"/>
                <a:cs typeface="Calibri"/>
                <a:sym typeface="Calibri"/>
              </a:rPr>
              <a:t>Social media amplifies both types. They travel through networks at unprecedented speed.</a:t>
            </a:r>
            <a:endParaRPr b="0" i="0" sz="3200" u="none" cap="none" strike="noStrike">
              <a:solidFill>
                <a:srgbClr val="000000"/>
              </a:solidFill>
              <a:latin typeface="Calibri"/>
              <a:ea typeface="Calibri"/>
              <a:cs typeface="Calibri"/>
              <a:sym typeface="Calibri"/>
            </a:endParaRPr>
          </a:p>
        </p:txBody>
      </p:sp>
      <p:pic>
        <p:nvPicPr>
          <p:cNvPr descr="preencoded.png" id="394" name="Google Shape;394;p36"/>
          <p:cNvPicPr preferRelativeResize="0"/>
          <p:nvPr/>
        </p:nvPicPr>
        <p:blipFill rotWithShape="1">
          <a:blip r:embed="rId3">
            <a:alphaModFix/>
          </a:blip>
          <a:srcRect b="0" l="0" r="0" t="0"/>
          <a:stretch/>
        </p:blipFill>
        <p:spPr>
          <a:xfrm>
            <a:off x="37270" y="1662450"/>
            <a:ext cx="5576130" cy="8624549"/>
          </a:xfrm>
          <a:prstGeom prst="rect">
            <a:avLst/>
          </a:prstGeom>
          <a:noFill/>
          <a:ln>
            <a:noFill/>
          </a:ln>
        </p:spPr>
      </p:pic>
      <p:sp>
        <p:nvSpPr>
          <p:cNvPr id="395" name="Google Shape;395;p36"/>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37"/>
          <p:cNvSpPr txBox="1"/>
          <p:nvPr>
            <p:ph idx="4294967295" type="title"/>
          </p:nvPr>
        </p:nvSpPr>
        <p:spPr>
          <a:xfrm>
            <a:off x="0" y="211138"/>
            <a:ext cx="10772775" cy="12065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4522"/>
              <a:buNone/>
            </a:pPr>
            <a:r>
              <a:rPr b="1" lang="en-US" sz="3700">
                <a:latin typeface="Bricolage Grotesque"/>
                <a:ea typeface="Bricolage Grotesque"/>
                <a:cs typeface="Bricolage Grotesque"/>
                <a:sym typeface="Bricolage Grotesque"/>
              </a:rPr>
              <a:t>Types of Misinformation and Disinformation</a:t>
            </a:r>
            <a:endParaRPr sz="3700">
              <a:latin typeface="Bricolage Grotesque"/>
              <a:ea typeface="Bricolage Grotesque"/>
              <a:cs typeface="Bricolage Grotesque"/>
              <a:sym typeface="Bricolage Grotesque"/>
            </a:endParaRPr>
          </a:p>
        </p:txBody>
      </p:sp>
      <p:sp>
        <p:nvSpPr>
          <p:cNvPr id="401" name="Google Shape;401;p37"/>
          <p:cNvSpPr/>
          <p:nvPr/>
        </p:nvSpPr>
        <p:spPr>
          <a:xfrm>
            <a:off x="215012" y="2208553"/>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402" name="Google Shape;402;p37"/>
          <p:cNvSpPr/>
          <p:nvPr/>
        </p:nvSpPr>
        <p:spPr>
          <a:xfrm>
            <a:off x="1356315" y="2152118"/>
            <a:ext cx="4263600" cy="532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Fabricated Content</a:t>
            </a:r>
            <a:endParaRPr b="1" i="0" sz="3200" u="none" cap="none" strike="noStrike">
              <a:solidFill>
                <a:srgbClr val="000000"/>
              </a:solidFill>
              <a:latin typeface="Calibri"/>
              <a:ea typeface="Calibri"/>
              <a:cs typeface="Calibri"/>
              <a:sym typeface="Calibri"/>
            </a:endParaRPr>
          </a:p>
        </p:txBody>
      </p:sp>
      <p:sp>
        <p:nvSpPr>
          <p:cNvPr id="403" name="Google Shape;403;p37"/>
          <p:cNvSpPr/>
          <p:nvPr/>
        </p:nvSpPr>
        <p:spPr>
          <a:xfrm>
            <a:off x="972990" y="2991476"/>
            <a:ext cx="4006500" cy="1637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Completely false content with no basis in reality. It is often created to deceive or manipulate.</a:t>
            </a:r>
            <a:endParaRPr b="0" i="0" sz="3200" u="none" cap="none" strike="noStrike">
              <a:solidFill>
                <a:srgbClr val="000000"/>
              </a:solidFill>
              <a:latin typeface="Calibri"/>
              <a:ea typeface="Calibri"/>
              <a:cs typeface="Calibri"/>
              <a:sym typeface="Calibri"/>
            </a:endParaRPr>
          </a:p>
        </p:txBody>
      </p:sp>
      <p:sp>
        <p:nvSpPr>
          <p:cNvPr id="404" name="Google Shape;404;p37"/>
          <p:cNvSpPr/>
          <p:nvPr/>
        </p:nvSpPr>
        <p:spPr>
          <a:xfrm>
            <a:off x="6890247" y="2261424"/>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405" name="Google Shape;405;p37"/>
          <p:cNvSpPr/>
          <p:nvPr/>
        </p:nvSpPr>
        <p:spPr>
          <a:xfrm>
            <a:off x="7835260" y="2152093"/>
            <a:ext cx="4263600" cy="532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Manipulated Content</a:t>
            </a:r>
            <a:endParaRPr b="1" i="0" sz="3200" u="none" cap="none" strike="noStrike">
              <a:solidFill>
                <a:srgbClr val="000000"/>
              </a:solidFill>
              <a:latin typeface="Calibri"/>
              <a:ea typeface="Calibri"/>
              <a:cs typeface="Calibri"/>
              <a:sym typeface="Calibri"/>
            </a:endParaRPr>
          </a:p>
        </p:txBody>
      </p:sp>
      <p:sp>
        <p:nvSpPr>
          <p:cNvPr id="406" name="Google Shape;406;p37"/>
          <p:cNvSpPr/>
          <p:nvPr/>
        </p:nvSpPr>
        <p:spPr>
          <a:xfrm>
            <a:off x="7835260" y="3035325"/>
            <a:ext cx="4390200" cy="2728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Genuine information or imagery that has been distorted to create a false impression, e.g., a sensational headline or populist "click bait."</a:t>
            </a:r>
            <a:endParaRPr b="0" i="0" sz="3200" u="none" cap="none" strike="noStrike">
              <a:solidFill>
                <a:srgbClr val="000000"/>
              </a:solidFill>
              <a:latin typeface="Calibri"/>
              <a:ea typeface="Calibri"/>
              <a:cs typeface="Calibri"/>
              <a:sym typeface="Calibri"/>
            </a:endParaRPr>
          </a:p>
        </p:txBody>
      </p:sp>
      <p:sp>
        <p:nvSpPr>
          <p:cNvPr id="407" name="Google Shape;407;p37"/>
          <p:cNvSpPr/>
          <p:nvPr/>
        </p:nvSpPr>
        <p:spPr>
          <a:xfrm>
            <a:off x="14314186" y="2152068"/>
            <a:ext cx="4263600" cy="532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Imposter Content</a:t>
            </a:r>
            <a:endParaRPr b="1" i="0" sz="3200" u="none" cap="none" strike="noStrike">
              <a:solidFill>
                <a:srgbClr val="000000"/>
              </a:solidFill>
              <a:latin typeface="Calibri"/>
              <a:ea typeface="Calibri"/>
              <a:cs typeface="Calibri"/>
              <a:sym typeface="Calibri"/>
            </a:endParaRPr>
          </a:p>
        </p:txBody>
      </p:sp>
      <p:sp>
        <p:nvSpPr>
          <p:cNvPr id="408" name="Google Shape;408;p37"/>
          <p:cNvSpPr/>
          <p:nvPr/>
        </p:nvSpPr>
        <p:spPr>
          <a:xfrm>
            <a:off x="14314171" y="2980185"/>
            <a:ext cx="2955300" cy="31383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Impersonation of genuine sources, e.g., using the branding of an established agency to spread false information.</a:t>
            </a:r>
            <a:endParaRPr b="0" i="0" sz="3200" u="none" cap="none" strike="noStrike">
              <a:solidFill>
                <a:srgbClr val="000000"/>
              </a:solidFill>
              <a:latin typeface="Calibri"/>
              <a:ea typeface="Calibri"/>
              <a:cs typeface="Calibri"/>
              <a:sym typeface="Calibri"/>
            </a:endParaRPr>
          </a:p>
        </p:txBody>
      </p:sp>
      <p:sp>
        <p:nvSpPr>
          <p:cNvPr id="409" name="Google Shape;409;p37"/>
          <p:cNvSpPr/>
          <p:nvPr/>
        </p:nvSpPr>
        <p:spPr>
          <a:xfrm>
            <a:off x="13420171" y="2261424"/>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410" name="Google Shape;410;p37"/>
          <p:cNvSpPr/>
          <p:nvPr/>
        </p:nvSpPr>
        <p:spPr>
          <a:xfrm>
            <a:off x="0" y="4935248"/>
            <a:ext cx="2896829" cy="4990922"/>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3">
              <a:alphaModFix amt="50000"/>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1" name="Google Shape;411;p37"/>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2" name="Google Shape;412;p37"/>
          <p:cNvSpPr/>
          <p:nvPr/>
        </p:nvSpPr>
        <p:spPr>
          <a:xfrm>
            <a:off x="4515590" y="6309011"/>
            <a:ext cx="4263600" cy="532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Satire and Parody</a:t>
            </a:r>
            <a:endParaRPr b="1" i="0" sz="3200" u="none" cap="none" strike="noStrike">
              <a:solidFill>
                <a:srgbClr val="000000"/>
              </a:solidFill>
              <a:latin typeface="Calibri"/>
              <a:ea typeface="Calibri"/>
              <a:cs typeface="Calibri"/>
              <a:sym typeface="Calibri"/>
            </a:endParaRPr>
          </a:p>
        </p:txBody>
      </p:sp>
      <p:sp>
        <p:nvSpPr>
          <p:cNvPr id="413" name="Google Shape;413;p37"/>
          <p:cNvSpPr/>
          <p:nvPr/>
        </p:nvSpPr>
        <p:spPr>
          <a:xfrm>
            <a:off x="2592549" y="7240495"/>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414" name="Google Shape;414;p37"/>
          <p:cNvSpPr txBox="1"/>
          <p:nvPr/>
        </p:nvSpPr>
        <p:spPr>
          <a:xfrm>
            <a:off x="4515590" y="7240495"/>
            <a:ext cx="8373617" cy="2154406"/>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b="0" i="0" lang="en-US" sz="3200" u="none" cap="none" strike="noStrike">
                <a:solidFill>
                  <a:srgbClr val="000000"/>
                </a:solidFill>
                <a:latin typeface="Calibri"/>
                <a:ea typeface="Calibri"/>
                <a:cs typeface="Calibri"/>
                <a:sym typeface="Calibri"/>
              </a:rPr>
              <a:t>Humorous but false stories that are presented as true. They are often intended to be satirical but can be misleading to readers.</a:t>
            </a:r>
            <a:endParaRPr/>
          </a:p>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rgbClr val="000000"/>
              </a:solidFill>
              <a:latin typeface="Calibri"/>
              <a:ea typeface="Calibri"/>
              <a:cs typeface="Calibri"/>
              <a:sym typeface="Calibri"/>
            </a:endParaRPr>
          </a:p>
        </p:txBody>
      </p:sp>
      <p:sp>
        <p:nvSpPr>
          <p:cNvPr id="415" name="Google Shape;415;p37"/>
          <p:cNvSpPr/>
          <p:nvPr/>
        </p:nvSpPr>
        <p:spPr>
          <a:xfrm>
            <a:off x="3520643" y="6436606"/>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3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Reflection on Truth or Trash Statements</a:t>
            </a:r>
            <a:endParaRPr b="1"/>
          </a:p>
        </p:txBody>
      </p:sp>
      <p:sp>
        <p:nvSpPr>
          <p:cNvPr id="421" name="Google Shape;421;p38"/>
          <p:cNvSpPr txBox="1"/>
          <p:nvPr>
            <p:ph idx="1" type="subTitle"/>
          </p:nvPr>
        </p:nvSpPr>
        <p:spPr>
          <a:xfrm>
            <a:off x="7342427" y="2500016"/>
            <a:ext cx="10264255"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sz="4000">
                <a:solidFill>
                  <a:schemeClr val="dk1"/>
                </a:solidFill>
              </a:rPr>
              <a:t>Questions:</a:t>
            </a:r>
            <a:endParaRPr/>
          </a:p>
          <a:p>
            <a:pPr indent="-457200" lvl="0" marL="482600" rtl="0" algn="l">
              <a:lnSpc>
                <a:spcPct val="100000"/>
              </a:lnSpc>
              <a:spcBef>
                <a:spcPts val="640"/>
              </a:spcBef>
              <a:spcAft>
                <a:spcPts val="0"/>
              </a:spcAft>
              <a:buSzPts val="3200"/>
              <a:buFont typeface="Arial"/>
              <a:buChar char="•"/>
            </a:pPr>
            <a:r>
              <a:rPr lang="en-US" sz="4000">
                <a:solidFill>
                  <a:schemeClr val="dk1"/>
                </a:solidFill>
              </a:rPr>
              <a:t>Why it's true or trash? Link directly to concepts like: Misinformation vs. Disinformation, Types of Misinformation</a:t>
            </a:r>
            <a:endParaRPr/>
          </a:p>
          <a:p>
            <a:pPr indent="-457200" lvl="0" marL="482600" rtl="0" algn="l">
              <a:lnSpc>
                <a:spcPct val="100000"/>
              </a:lnSpc>
              <a:spcBef>
                <a:spcPts val="640"/>
              </a:spcBef>
              <a:spcAft>
                <a:spcPts val="0"/>
              </a:spcAft>
              <a:buSzPts val="3200"/>
              <a:buFont typeface="Arial"/>
              <a:buChar char="•"/>
            </a:pPr>
            <a:r>
              <a:rPr lang="en-US" sz="4000">
                <a:solidFill>
                  <a:schemeClr val="dk1"/>
                </a:solidFill>
              </a:rPr>
              <a:t>What clues helped you decide if something was true or fake?</a:t>
            </a:r>
            <a:endParaRPr/>
          </a:p>
          <a:p>
            <a:pPr indent="-457200" lvl="0" marL="482600" rtl="0" algn="l">
              <a:lnSpc>
                <a:spcPct val="100000"/>
              </a:lnSpc>
              <a:spcBef>
                <a:spcPts val="640"/>
              </a:spcBef>
              <a:spcAft>
                <a:spcPts val="0"/>
              </a:spcAft>
              <a:buSzPts val="3200"/>
              <a:buFont typeface="Arial"/>
              <a:buChar char="•"/>
            </a:pPr>
            <a:r>
              <a:rPr lang="en-US" sz="4000">
                <a:solidFill>
                  <a:schemeClr val="dk1"/>
                </a:solidFill>
              </a:rPr>
              <a:t>How can you apply these skills in your daily life?</a:t>
            </a:r>
            <a:endParaRPr/>
          </a:p>
        </p:txBody>
      </p:sp>
      <p:sp>
        <p:nvSpPr>
          <p:cNvPr id="422" name="Google Shape;422;p3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23" name="Google Shape;423;p38"/>
          <p:cNvGrpSpPr/>
          <p:nvPr/>
        </p:nvGrpSpPr>
        <p:grpSpPr>
          <a:xfrm>
            <a:off x="790770" y="-112458"/>
            <a:ext cx="1427175" cy="786776"/>
            <a:chOff x="0" y="-38100"/>
            <a:chExt cx="373234" cy="205757"/>
          </a:xfrm>
        </p:grpSpPr>
        <p:sp>
          <p:nvSpPr>
            <p:cNvPr id="424" name="Google Shape;424;p3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5" name="Google Shape;425;p3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26" name="Google Shape;426;p38"/>
          <p:cNvGrpSpPr/>
          <p:nvPr/>
        </p:nvGrpSpPr>
        <p:grpSpPr>
          <a:xfrm>
            <a:off x="0" y="-112458"/>
            <a:ext cx="315272" cy="786776"/>
            <a:chOff x="0" y="-38100"/>
            <a:chExt cx="82450" cy="205757"/>
          </a:xfrm>
        </p:grpSpPr>
        <p:sp>
          <p:nvSpPr>
            <p:cNvPr id="427" name="Google Shape;427;p3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8" name="Google Shape;428;p3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29" name="Google Shape;429;p38"/>
          <p:cNvGrpSpPr/>
          <p:nvPr/>
        </p:nvGrpSpPr>
        <p:grpSpPr>
          <a:xfrm>
            <a:off x="0" y="1116904"/>
            <a:ext cx="503883" cy="1931922"/>
            <a:chOff x="0" y="-38100"/>
            <a:chExt cx="131775" cy="505235"/>
          </a:xfrm>
        </p:grpSpPr>
        <p:sp>
          <p:nvSpPr>
            <p:cNvPr id="430" name="Google Shape;430;p3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1" name="Google Shape;431;p3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32" name="Google Shape;432;p38"/>
          <p:cNvPicPr preferRelativeResize="0"/>
          <p:nvPr/>
        </p:nvPicPr>
        <p:blipFill rotWithShape="1">
          <a:blip r:embed="rId4">
            <a:alphaModFix/>
          </a:blip>
          <a:srcRect b="0" l="0" r="0" t="0"/>
          <a:stretch/>
        </p:blipFill>
        <p:spPr>
          <a:xfrm>
            <a:off x="1182647" y="3048822"/>
            <a:ext cx="5481015" cy="548101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p39"/>
          <p:cNvSpPr txBox="1"/>
          <p:nvPr>
            <p:ph idx="4294967295" type="title"/>
          </p:nvPr>
        </p:nvSpPr>
        <p:spPr>
          <a:xfrm>
            <a:off x="0" y="214325"/>
            <a:ext cx="14235000" cy="12033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4889"/>
              <a:buNone/>
            </a:pPr>
            <a:r>
              <a:rPr b="1" lang="en-US" sz="3000">
                <a:latin typeface="Arial"/>
                <a:ea typeface="Arial"/>
                <a:cs typeface="Arial"/>
                <a:sym typeface="Arial"/>
              </a:rPr>
              <a:t>Understanding Truth Through Comparison – Real-World Consequences of Misinformation and Disinformation</a:t>
            </a:r>
            <a:endParaRPr b="1" sz="6200">
              <a:latin typeface="Bricolage Grotesque"/>
              <a:ea typeface="Bricolage Grotesque"/>
              <a:cs typeface="Bricolage Grotesque"/>
              <a:sym typeface="Bricolage Grotesque"/>
            </a:endParaRPr>
          </a:p>
        </p:txBody>
      </p:sp>
      <p:pic>
        <p:nvPicPr>
          <p:cNvPr descr="preencoded.png" id="438" name="Google Shape;438;p39"/>
          <p:cNvPicPr preferRelativeResize="0"/>
          <p:nvPr/>
        </p:nvPicPr>
        <p:blipFill rotWithShape="1">
          <a:blip r:embed="rId3">
            <a:alphaModFix/>
          </a:blip>
          <a:srcRect b="0" l="0" r="0" t="0"/>
          <a:stretch/>
        </p:blipFill>
        <p:spPr>
          <a:xfrm>
            <a:off x="83184" y="1861685"/>
            <a:ext cx="5769875" cy="3565953"/>
          </a:xfrm>
          <a:prstGeom prst="rect">
            <a:avLst/>
          </a:prstGeom>
          <a:noFill/>
          <a:ln>
            <a:noFill/>
          </a:ln>
        </p:spPr>
      </p:pic>
      <p:sp>
        <p:nvSpPr>
          <p:cNvPr id="439" name="Google Shape;439;p39"/>
          <p:cNvSpPr/>
          <p:nvPr/>
        </p:nvSpPr>
        <p:spPr>
          <a:xfrm>
            <a:off x="78143" y="5676568"/>
            <a:ext cx="4307219"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cap="none" strike="noStrike">
                <a:solidFill>
                  <a:srgbClr val="311211"/>
                </a:solidFill>
                <a:latin typeface="Calibri"/>
                <a:ea typeface="Calibri"/>
                <a:cs typeface="Calibri"/>
                <a:sym typeface="Calibri"/>
              </a:rPr>
              <a:t>Health Disinformation</a:t>
            </a:r>
            <a:endParaRPr b="0" i="0" sz="3000" u="none" cap="none" strike="noStrike">
              <a:solidFill>
                <a:srgbClr val="311211"/>
              </a:solidFill>
              <a:latin typeface="Calibri"/>
              <a:ea typeface="Calibri"/>
              <a:cs typeface="Calibri"/>
              <a:sym typeface="Calibri"/>
            </a:endParaRPr>
          </a:p>
        </p:txBody>
      </p:sp>
      <p:sp>
        <p:nvSpPr>
          <p:cNvPr id="440" name="Google Shape;440;p39"/>
          <p:cNvSpPr/>
          <p:nvPr/>
        </p:nvSpPr>
        <p:spPr>
          <a:xfrm>
            <a:off x="83159" y="7023338"/>
            <a:ext cx="5769900" cy="2183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311211"/>
                </a:solidFill>
                <a:latin typeface="Calibri"/>
                <a:ea typeface="Calibri"/>
                <a:cs typeface="Calibri"/>
                <a:sym typeface="Calibri"/>
              </a:rPr>
              <a:t>During COVID-19, false cures spread rapidly. They led to dangerous self-medication. Medical authorities struggled to counter myths.</a:t>
            </a:r>
            <a:endParaRPr b="0" i="0" sz="3000" u="none" cap="none" strike="noStrike">
              <a:solidFill>
                <a:srgbClr val="311211"/>
              </a:solidFill>
              <a:latin typeface="Calibri"/>
              <a:ea typeface="Calibri"/>
              <a:cs typeface="Calibri"/>
              <a:sym typeface="Calibri"/>
            </a:endParaRPr>
          </a:p>
        </p:txBody>
      </p:sp>
      <p:pic>
        <p:nvPicPr>
          <p:cNvPr descr="preencoded.png" id="441" name="Google Shape;441;p39"/>
          <p:cNvPicPr preferRelativeResize="0"/>
          <p:nvPr/>
        </p:nvPicPr>
        <p:blipFill rotWithShape="1">
          <a:blip r:embed="rId4">
            <a:alphaModFix/>
          </a:blip>
          <a:srcRect b="0" l="0" r="0" t="0"/>
          <a:stretch/>
        </p:blipFill>
        <p:spPr>
          <a:xfrm>
            <a:off x="6235995" y="1861686"/>
            <a:ext cx="5769875" cy="3565953"/>
          </a:xfrm>
          <a:prstGeom prst="rect">
            <a:avLst/>
          </a:prstGeom>
          <a:noFill/>
          <a:ln>
            <a:noFill/>
          </a:ln>
        </p:spPr>
      </p:pic>
      <p:sp>
        <p:nvSpPr>
          <p:cNvPr id="442" name="Google Shape;442;p39"/>
          <p:cNvSpPr/>
          <p:nvPr/>
        </p:nvSpPr>
        <p:spPr>
          <a:xfrm>
            <a:off x="6235995" y="5939149"/>
            <a:ext cx="4263709"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cap="none" strike="noStrike">
                <a:solidFill>
                  <a:srgbClr val="311211"/>
                </a:solidFill>
                <a:latin typeface="Calibri"/>
                <a:ea typeface="Calibri"/>
                <a:cs typeface="Calibri"/>
                <a:sym typeface="Calibri"/>
              </a:rPr>
              <a:t>Election Falsehoods</a:t>
            </a:r>
            <a:endParaRPr b="0" i="0" sz="3000" u="none" cap="none" strike="noStrike">
              <a:solidFill>
                <a:srgbClr val="311211"/>
              </a:solidFill>
              <a:latin typeface="Calibri"/>
              <a:ea typeface="Calibri"/>
              <a:cs typeface="Calibri"/>
              <a:sym typeface="Calibri"/>
            </a:endParaRPr>
          </a:p>
        </p:txBody>
      </p:sp>
      <p:sp>
        <p:nvSpPr>
          <p:cNvPr id="443" name="Google Shape;443;p39"/>
          <p:cNvSpPr/>
          <p:nvPr/>
        </p:nvSpPr>
        <p:spPr>
          <a:xfrm>
            <a:off x="6235995" y="6676656"/>
            <a:ext cx="5769875" cy="218297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311211"/>
                </a:solidFill>
                <a:latin typeface="Calibri"/>
                <a:ea typeface="Calibri"/>
                <a:cs typeface="Calibri"/>
                <a:sym typeface="Calibri"/>
              </a:rPr>
              <a:t>False claims about voting systems spread widely. They undermined electoral confidence. Fact-checkers worked overtime to verify claims.</a:t>
            </a:r>
            <a:endParaRPr b="0" i="0" sz="3000" u="none" cap="none" strike="noStrike">
              <a:solidFill>
                <a:srgbClr val="311211"/>
              </a:solidFill>
              <a:latin typeface="Calibri"/>
              <a:ea typeface="Calibri"/>
              <a:cs typeface="Calibri"/>
              <a:sym typeface="Calibri"/>
            </a:endParaRPr>
          </a:p>
        </p:txBody>
      </p:sp>
      <p:pic>
        <p:nvPicPr>
          <p:cNvPr descr="preencoded.png" id="444" name="Google Shape;444;p39"/>
          <p:cNvPicPr preferRelativeResize="0"/>
          <p:nvPr/>
        </p:nvPicPr>
        <p:blipFill rotWithShape="1">
          <a:blip r:embed="rId5">
            <a:alphaModFix/>
          </a:blip>
          <a:srcRect b="0" l="0" r="0" t="0"/>
          <a:stretch/>
        </p:blipFill>
        <p:spPr>
          <a:xfrm>
            <a:off x="12517415" y="1861685"/>
            <a:ext cx="5770054" cy="3566132"/>
          </a:xfrm>
          <a:prstGeom prst="rect">
            <a:avLst/>
          </a:prstGeom>
          <a:noFill/>
          <a:ln>
            <a:noFill/>
          </a:ln>
        </p:spPr>
      </p:pic>
      <p:sp>
        <p:nvSpPr>
          <p:cNvPr id="445" name="Google Shape;445;p39"/>
          <p:cNvSpPr/>
          <p:nvPr/>
        </p:nvSpPr>
        <p:spPr>
          <a:xfrm>
            <a:off x="12517416" y="5939328"/>
            <a:ext cx="4263709"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cap="none" strike="noStrike">
                <a:solidFill>
                  <a:srgbClr val="311211"/>
                </a:solidFill>
                <a:latin typeface="Calibri"/>
                <a:ea typeface="Calibri"/>
                <a:cs typeface="Calibri"/>
                <a:sym typeface="Calibri"/>
              </a:rPr>
              <a:t>Climate Distortions</a:t>
            </a:r>
            <a:endParaRPr b="0" i="0" sz="3000" u="none" cap="none" strike="noStrike">
              <a:solidFill>
                <a:srgbClr val="311211"/>
              </a:solidFill>
              <a:latin typeface="Calibri"/>
              <a:ea typeface="Calibri"/>
              <a:cs typeface="Calibri"/>
              <a:sym typeface="Calibri"/>
            </a:endParaRPr>
          </a:p>
        </p:txBody>
      </p:sp>
      <p:sp>
        <p:nvSpPr>
          <p:cNvPr id="446" name="Google Shape;446;p39"/>
          <p:cNvSpPr/>
          <p:nvPr/>
        </p:nvSpPr>
        <p:spPr>
          <a:xfrm>
            <a:off x="12517415" y="6676835"/>
            <a:ext cx="5770054" cy="218297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311211"/>
                </a:solidFill>
                <a:latin typeface="Calibri"/>
                <a:ea typeface="Calibri"/>
                <a:cs typeface="Calibri"/>
                <a:sym typeface="Calibri"/>
              </a:rPr>
              <a:t>Misleading graphs distorted climate data. They created confusion about scientific consensus. Prevention required scientific literacy.</a:t>
            </a:r>
            <a:endParaRPr b="0" i="0" sz="3000" u="none" cap="none" strike="noStrike">
              <a:solidFill>
                <a:srgbClr val="311211"/>
              </a:solidFill>
              <a:latin typeface="Calibri"/>
              <a:ea typeface="Calibri"/>
              <a:cs typeface="Calibri"/>
              <a:sym typeface="Calibri"/>
            </a:endParaRPr>
          </a:p>
        </p:txBody>
      </p:sp>
      <p:sp>
        <p:nvSpPr>
          <p:cNvPr id="447" name="Google Shape;447;p39"/>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7" l="0" r="0" t="-9219"/>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8" name="Google Shape;108;p2"/>
          <p:cNvSpPr/>
          <p:nvPr/>
        </p:nvSpPr>
        <p:spPr>
          <a:xfrm>
            <a:off x="2352099" y="-6014071"/>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 name="Google Shape;109;p2"/>
          <p:cNvSpPr txBox="1"/>
          <p:nvPr/>
        </p:nvSpPr>
        <p:spPr>
          <a:xfrm>
            <a:off x="2685529" y="4714138"/>
            <a:ext cx="12916942" cy="527452"/>
          </a:xfrm>
          <a:prstGeom prst="rect">
            <a:avLst/>
          </a:prstGeom>
          <a:noFill/>
          <a:ln>
            <a:noFill/>
          </a:ln>
        </p:spPr>
        <p:txBody>
          <a:bodyPr anchorCtr="0" anchor="t" bIns="0" lIns="0" spcFirstLastPara="1" rIns="0" wrap="square" tIns="0">
            <a:spAutoFit/>
          </a:bodyPr>
          <a:lstStyle/>
          <a:p>
            <a:pPr indent="0" lvl="0" marL="0" marR="0" rtl="0" algn="ctr">
              <a:lnSpc>
                <a:spcPct val="109980"/>
              </a:lnSpc>
              <a:spcBef>
                <a:spcPts val="0"/>
              </a:spcBef>
              <a:spcAft>
                <a:spcPts val="0"/>
              </a:spcAft>
              <a:buClr>
                <a:srgbClr val="000000"/>
              </a:buClr>
              <a:buSzPts val="3116"/>
              <a:buFont typeface="Arial"/>
              <a:buNone/>
            </a:pPr>
            <a:r>
              <a:rPr b="0" i="0" lang="en-US" sz="3116" u="none" cap="none" strike="noStrike">
                <a:solidFill>
                  <a:srgbClr val="012B1B"/>
                </a:solidFill>
                <a:latin typeface="Bricolage Grotesque"/>
                <a:ea typeface="Bricolage Grotesque"/>
                <a:cs typeface="Bricolage Grotesque"/>
                <a:sym typeface="Bricolage Grotesque"/>
              </a:rPr>
              <a:t>Information Literacy – Online Synchronous</a:t>
            </a:r>
            <a:endParaRPr b="0" i="0" sz="1400" u="none" cap="none" strike="noStrike">
              <a:solidFill>
                <a:srgbClr val="000000"/>
              </a:solidFill>
              <a:latin typeface="Arial"/>
              <a:ea typeface="Arial"/>
              <a:cs typeface="Arial"/>
              <a:sym typeface="Arial"/>
            </a:endParaRPr>
          </a:p>
        </p:txBody>
      </p:sp>
      <p:sp>
        <p:nvSpPr>
          <p:cNvPr id="110" name="Google Shape;110;p2"/>
          <p:cNvSpPr txBox="1"/>
          <p:nvPr/>
        </p:nvSpPr>
        <p:spPr>
          <a:xfrm>
            <a:off x="4314200" y="2959025"/>
            <a:ext cx="10111200" cy="1588512"/>
          </a:xfrm>
          <a:prstGeom prst="rect">
            <a:avLst/>
          </a:prstGeom>
          <a:noFill/>
          <a:ln>
            <a:noFill/>
          </a:ln>
        </p:spPr>
        <p:txBody>
          <a:bodyPr anchorCtr="0" anchor="t" bIns="0" lIns="0" spcFirstLastPara="1" rIns="0" wrap="square" tIns="0">
            <a:spAutoFit/>
          </a:bodyPr>
          <a:lstStyle/>
          <a:p>
            <a:pPr indent="0" lvl="0" marL="0" marR="0" rtl="0" algn="ctr">
              <a:lnSpc>
                <a:spcPct val="109995"/>
              </a:lnSpc>
              <a:spcBef>
                <a:spcPts val="0"/>
              </a:spcBef>
              <a:spcAft>
                <a:spcPts val="0"/>
              </a:spcAft>
              <a:buClr>
                <a:srgbClr val="000000"/>
              </a:buClr>
              <a:buSzPts val="9384"/>
              <a:buFont typeface="Arial"/>
              <a:buNone/>
            </a:pPr>
            <a:r>
              <a:rPr b="1" i="0" lang="en-US" sz="9384" u="none" cap="none" strike="noStrike">
                <a:solidFill>
                  <a:srgbClr val="012B1B"/>
                </a:solidFill>
                <a:latin typeface="Bricolage Grotesque"/>
                <a:ea typeface="Bricolage Grotesque"/>
                <a:cs typeface="Bricolage Grotesque"/>
                <a:sym typeface="Bricolage Grotesque"/>
              </a:rPr>
              <a:t>MODULE 1</a:t>
            </a:r>
            <a:endParaRPr b="0" i="0" sz="1400" u="none" cap="none" strike="noStrike">
              <a:solidFill>
                <a:srgbClr val="000000"/>
              </a:solidFill>
              <a:latin typeface="Arial"/>
              <a:ea typeface="Arial"/>
              <a:cs typeface="Arial"/>
              <a:sym typeface="Arial"/>
            </a:endParaRPr>
          </a:p>
        </p:txBody>
      </p:sp>
      <p:sp>
        <p:nvSpPr>
          <p:cNvPr id="111" name="Google Shape;111;p2"/>
          <p:cNvSpPr txBox="1"/>
          <p:nvPr/>
        </p:nvSpPr>
        <p:spPr>
          <a:xfrm>
            <a:off x="14272116" y="6815371"/>
            <a:ext cx="3455295" cy="71282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Developed by:</a:t>
            </a:r>
            <a:endParaRPr b="0" i="0" sz="1400" u="none" cap="none" strike="noStrike">
              <a:solidFill>
                <a:srgbClr val="000000"/>
              </a:solidFill>
              <a:latin typeface="Arial"/>
              <a:ea typeface="Arial"/>
              <a:cs typeface="Arial"/>
              <a:sym typeface="Arial"/>
            </a:endParaRPr>
          </a:p>
        </p:txBody>
      </p:sp>
      <p:sp>
        <p:nvSpPr>
          <p:cNvPr id="112" name="Google Shape;112;p2"/>
          <p:cNvSpPr txBox="1"/>
          <p:nvPr/>
        </p:nvSpPr>
        <p:spPr>
          <a:xfrm>
            <a:off x="13187836" y="7489686"/>
            <a:ext cx="4829269" cy="1425647"/>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0" lang="en-US" sz="3088" u="none" cap="none" strike="noStrike">
                <a:solidFill>
                  <a:srgbClr val="000000"/>
                </a:solidFill>
                <a:latin typeface="Bricolage Grotesque"/>
                <a:ea typeface="Bricolage Grotesque"/>
                <a:cs typeface="Bricolage Grotesque"/>
                <a:sym typeface="Bricolage Grotesque"/>
              </a:rPr>
              <a:t>Christiana Karousiou &amp; Kyriakos Demetriou</a:t>
            </a:r>
            <a:endParaRPr b="0" i="0" sz="1400" u="none" cap="none" strike="noStrike">
              <a:solidFill>
                <a:srgbClr val="000000"/>
              </a:solidFill>
              <a:latin typeface="Arial"/>
              <a:ea typeface="Arial"/>
              <a:cs typeface="Arial"/>
              <a:sym typeface="Arial"/>
            </a:endParaRPr>
          </a:p>
        </p:txBody>
      </p:sp>
      <p:sp>
        <p:nvSpPr>
          <p:cNvPr id="113" name="Google Shape;113;p2"/>
          <p:cNvSpPr/>
          <p:nvPr/>
        </p:nvSpPr>
        <p:spPr>
          <a:xfrm>
            <a:off x="1028700" y="10287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 name="Google Shape;114;p2"/>
          <p:cNvSpPr/>
          <p:nvPr/>
        </p:nvSpPr>
        <p:spPr>
          <a:xfrm>
            <a:off x="13138171" y="526738"/>
            <a:ext cx="5149829" cy="1628968"/>
          </a:xfrm>
          <a:custGeom>
            <a:rect b="b" l="l" r="r" t="t"/>
            <a:pathLst>
              <a:path extrusionOk="0" h="1628968" w="5149829">
                <a:moveTo>
                  <a:pt x="0" y="0"/>
                </a:moveTo>
                <a:lnTo>
                  <a:pt x="5149829" y="0"/>
                </a:lnTo>
                <a:lnTo>
                  <a:pt x="5149829" y="1628969"/>
                </a:lnTo>
                <a:lnTo>
                  <a:pt x="0" y="1628969"/>
                </a:lnTo>
                <a:lnTo>
                  <a:pt x="0" y="0"/>
                </a:lnTo>
                <a:close/>
              </a:path>
            </a:pathLst>
          </a:custGeom>
          <a:blipFill rotWithShape="1">
            <a:blip r:embed="rId6">
              <a:alphaModFix/>
            </a:blip>
            <a:stretch>
              <a:fillRect b="0" l="-15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 name="Google Shape;115;p2"/>
          <p:cNvSpPr/>
          <p:nvPr/>
        </p:nvSpPr>
        <p:spPr>
          <a:xfrm>
            <a:off x="4550066" y="8927342"/>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6" name="Google Shape;116;p2"/>
          <p:cNvSpPr/>
          <p:nvPr/>
        </p:nvSpPr>
        <p:spPr>
          <a:xfrm>
            <a:off x="8736265" y="8950720"/>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8">
              <a:alphaModFix/>
            </a:blip>
            <a:stretch>
              <a:fillRect b="0" l="0" r="-1012"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 name="Google Shape;117;p2"/>
          <p:cNvSpPr/>
          <p:nvPr/>
        </p:nvSpPr>
        <p:spPr>
          <a:xfrm>
            <a:off x="16096089" y="9169463"/>
            <a:ext cx="485872" cy="451814"/>
          </a:xfrm>
          <a:custGeom>
            <a:rect b="b" l="l" r="r" t="t"/>
            <a:pathLst>
              <a:path extrusionOk="0" h="451814" w="485872">
                <a:moveTo>
                  <a:pt x="0" y="0"/>
                </a:moveTo>
                <a:lnTo>
                  <a:pt x="485872" y="0"/>
                </a:lnTo>
                <a:lnTo>
                  <a:pt x="485872" y="451814"/>
                </a:lnTo>
                <a:lnTo>
                  <a:pt x="0" y="451814"/>
                </a:lnTo>
                <a:lnTo>
                  <a:pt x="0" y="0"/>
                </a:lnTo>
                <a:close/>
              </a:path>
            </a:pathLst>
          </a:custGeom>
          <a:blipFill rotWithShape="1">
            <a:blip r:embed="rId5">
              <a:alphaModFix/>
            </a:blip>
            <a:stretch>
              <a:fillRect b="-210906" l="-514665" r="-108138"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8" name="Google Shape;118;p2"/>
          <p:cNvGrpSpPr/>
          <p:nvPr/>
        </p:nvGrpSpPr>
        <p:grpSpPr>
          <a:xfrm>
            <a:off x="11634460" y="9208469"/>
            <a:ext cx="841535" cy="978905"/>
            <a:chOff x="0" y="-38100"/>
            <a:chExt cx="171548" cy="199551"/>
          </a:xfrm>
        </p:grpSpPr>
        <p:sp>
          <p:nvSpPr>
            <p:cNvPr id="119" name="Google Shape;119;p2"/>
            <p:cNvSpPr/>
            <p:nvPr/>
          </p:nvSpPr>
          <p:spPr>
            <a:xfrm>
              <a:off x="0" y="0"/>
              <a:ext cx="171548" cy="161451"/>
            </a:xfrm>
            <a:custGeom>
              <a:rect b="b" l="l" r="r" t="t"/>
              <a:pathLst>
                <a:path extrusionOk="0" h="161451" w="171548">
                  <a:moveTo>
                    <a:pt x="0" y="0"/>
                  </a:moveTo>
                  <a:lnTo>
                    <a:pt x="171548" y="0"/>
                  </a:lnTo>
                  <a:lnTo>
                    <a:pt x="171548" y="161451"/>
                  </a:lnTo>
                  <a:lnTo>
                    <a:pt x="0" y="161451"/>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 name="Google Shape;120;p2"/>
            <p:cNvSpPr txBox="1"/>
            <p:nvPr/>
          </p:nvSpPr>
          <p:spPr>
            <a:xfrm>
              <a:off x="0" y="-38100"/>
              <a:ext cx="171548" cy="199551"/>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1" name="Google Shape;121;p2"/>
          <p:cNvGrpSpPr/>
          <p:nvPr/>
        </p:nvGrpSpPr>
        <p:grpSpPr>
          <a:xfrm>
            <a:off x="13329797" y="9781642"/>
            <a:ext cx="1455712" cy="582902"/>
            <a:chOff x="0" y="-38100"/>
            <a:chExt cx="296749" cy="118826"/>
          </a:xfrm>
        </p:grpSpPr>
        <p:sp>
          <p:nvSpPr>
            <p:cNvPr id="122" name="Google Shape;122;p2"/>
            <p:cNvSpPr/>
            <p:nvPr/>
          </p:nvSpPr>
          <p:spPr>
            <a:xfrm>
              <a:off x="0" y="0"/>
              <a:ext cx="296749" cy="80726"/>
            </a:xfrm>
            <a:custGeom>
              <a:rect b="b" l="l" r="r" t="t"/>
              <a:pathLst>
                <a:path extrusionOk="0" h="80726" w="296749">
                  <a:moveTo>
                    <a:pt x="0" y="0"/>
                  </a:moveTo>
                  <a:lnTo>
                    <a:pt x="296749" y="0"/>
                  </a:lnTo>
                  <a:lnTo>
                    <a:pt x="296749" y="80726"/>
                  </a:lnTo>
                  <a:lnTo>
                    <a:pt x="0" y="80726"/>
                  </a:lnTo>
                  <a:close/>
                </a:path>
              </a:pathLst>
            </a:custGeom>
            <a:solidFill>
              <a:srgbClr val="C7EAFC">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3" name="Google Shape;123;p2"/>
            <p:cNvSpPr txBox="1"/>
            <p:nvPr/>
          </p:nvSpPr>
          <p:spPr>
            <a:xfrm>
              <a:off x="0" y="-38100"/>
              <a:ext cx="296749" cy="11882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4" name="Google Shape;124;p2"/>
          <p:cNvGrpSpPr/>
          <p:nvPr/>
        </p:nvGrpSpPr>
        <p:grpSpPr>
          <a:xfrm>
            <a:off x="17589122" y="8110979"/>
            <a:ext cx="828587" cy="996659"/>
            <a:chOff x="0" y="-38100"/>
            <a:chExt cx="168909" cy="203170"/>
          </a:xfrm>
        </p:grpSpPr>
        <p:sp>
          <p:nvSpPr>
            <p:cNvPr id="125" name="Google Shape;125;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C7EAFC">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6" name="Google Shape;126;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7" name="Google Shape;127;p2"/>
          <p:cNvGrpSpPr/>
          <p:nvPr/>
        </p:nvGrpSpPr>
        <p:grpSpPr>
          <a:xfrm>
            <a:off x="17140037" y="9298379"/>
            <a:ext cx="828587" cy="996659"/>
            <a:chOff x="0" y="-38100"/>
            <a:chExt cx="168909" cy="203170"/>
          </a:xfrm>
        </p:grpSpPr>
        <p:sp>
          <p:nvSpPr>
            <p:cNvPr id="128" name="Google Shape;128;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7961AB">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9" name="Google Shape;129;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0" name="Google Shape;130;p2"/>
          <p:cNvGrpSpPr/>
          <p:nvPr/>
        </p:nvGrpSpPr>
        <p:grpSpPr>
          <a:xfrm>
            <a:off x="10530989" y="9659703"/>
            <a:ext cx="543464" cy="733487"/>
            <a:chOff x="0" y="-38100"/>
            <a:chExt cx="110786" cy="149523"/>
          </a:xfrm>
        </p:grpSpPr>
        <p:sp>
          <p:nvSpPr>
            <p:cNvPr id="131" name="Google Shape;131;p2"/>
            <p:cNvSpPr/>
            <p:nvPr/>
          </p:nvSpPr>
          <p:spPr>
            <a:xfrm>
              <a:off x="0" y="0"/>
              <a:ext cx="110786" cy="111423"/>
            </a:xfrm>
            <a:custGeom>
              <a:rect b="b" l="l" r="r" t="t"/>
              <a:pathLst>
                <a:path extrusionOk="0" h="111423" w="110786">
                  <a:moveTo>
                    <a:pt x="0" y="0"/>
                  </a:moveTo>
                  <a:lnTo>
                    <a:pt x="110786" y="0"/>
                  </a:lnTo>
                  <a:lnTo>
                    <a:pt x="110786" y="111423"/>
                  </a:lnTo>
                  <a:lnTo>
                    <a:pt x="0" y="111423"/>
                  </a:lnTo>
                  <a:close/>
                </a:path>
              </a:pathLst>
            </a:custGeom>
            <a:solidFill>
              <a:srgbClr val="7961AB">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2" name="Google Shape;132;p2"/>
            <p:cNvSpPr txBox="1"/>
            <p:nvPr/>
          </p:nvSpPr>
          <p:spPr>
            <a:xfrm>
              <a:off x="0" y="-38100"/>
              <a:ext cx="110786" cy="149523"/>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3" name="Google Shape;133;p2"/>
          <p:cNvGrpSpPr/>
          <p:nvPr/>
        </p:nvGrpSpPr>
        <p:grpSpPr>
          <a:xfrm>
            <a:off x="16096089" y="9757855"/>
            <a:ext cx="630570" cy="537183"/>
            <a:chOff x="0" y="-38100"/>
            <a:chExt cx="128543" cy="109506"/>
          </a:xfrm>
        </p:grpSpPr>
        <p:sp>
          <p:nvSpPr>
            <p:cNvPr id="134" name="Google Shape;134;p2"/>
            <p:cNvSpPr/>
            <p:nvPr/>
          </p:nvSpPr>
          <p:spPr>
            <a:xfrm>
              <a:off x="0" y="0"/>
              <a:ext cx="128543" cy="71406"/>
            </a:xfrm>
            <a:custGeom>
              <a:rect b="b" l="l" r="r" t="t"/>
              <a:pathLst>
                <a:path extrusionOk="0" h="71406" w="128543">
                  <a:moveTo>
                    <a:pt x="0" y="0"/>
                  </a:moveTo>
                  <a:lnTo>
                    <a:pt x="128543" y="0"/>
                  </a:lnTo>
                  <a:lnTo>
                    <a:pt x="128543" y="71406"/>
                  </a:lnTo>
                  <a:lnTo>
                    <a:pt x="0" y="71406"/>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5" name="Google Shape;135;p2"/>
            <p:cNvSpPr txBox="1"/>
            <p:nvPr/>
          </p:nvSpPr>
          <p:spPr>
            <a:xfrm>
              <a:off x="0" y="-38100"/>
              <a:ext cx="128543" cy="10950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6" name="Google Shape;136;p2"/>
          <p:cNvGrpSpPr/>
          <p:nvPr/>
        </p:nvGrpSpPr>
        <p:grpSpPr>
          <a:xfrm>
            <a:off x="0" y="-112458"/>
            <a:ext cx="315272" cy="786776"/>
            <a:chOff x="0" y="-38100"/>
            <a:chExt cx="82450" cy="205757"/>
          </a:xfrm>
        </p:grpSpPr>
        <p:sp>
          <p:nvSpPr>
            <p:cNvPr id="137" name="Google Shape;137;p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8" name="Google Shape;138;p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9" name="Google Shape;139;p2"/>
          <p:cNvGrpSpPr/>
          <p:nvPr/>
        </p:nvGrpSpPr>
        <p:grpSpPr>
          <a:xfrm>
            <a:off x="0" y="1116904"/>
            <a:ext cx="503883" cy="1931922"/>
            <a:chOff x="0" y="-38100"/>
            <a:chExt cx="131775" cy="505235"/>
          </a:xfrm>
        </p:grpSpPr>
        <p:sp>
          <p:nvSpPr>
            <p:cNvPr id="140" name="Google Shape;140;p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1" name="Google Shape;141;p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2" name="Google Shape;142;p2"/>
          <p:cNvGrpSpPr/>
          <p:nvPr/>
        </p:nvGrpSpPr>
        <p:grpSpPr>
          <a:xfrm>
            <a:off x="790770" y="-112458"/>
            <a:ext cx="1427175" cy="786776"/>
            <a:chOff x="0" y="-38100"/>
            <a:chExt cx="373234" cy="205757"/>
          </a:xfrm>
        </p:grpSpPr>
        <p:sp>
          <p:nvSpPr>
            <p:cNvPr id="143" name="Google Shape;143;p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4" name="Google Shape;144;p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p40"/>
          <p:cNvSpPr txBox="1"/>
          <p:nvPr>
            <p:ph type="ctrTitle"/>
          </p:nvPr>
        </p:nvSpPr>
        <p:spPr>
          <a:xfrm>
            <a:off x="2693442" y="24648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br>
              <a:rPr lang="en-US">
                <a:latin typeface="Bricolage Grotesque"/>
                <a:ea typeface="Bricolage Grotesque"/>
                <a:cs typeface="Bricolage Grotesque"/>
                <a:sym typeface="Bricolage Grotesque"/>
              </a:rPr>
            </a:br>
            <a:r>
              <a:rPr lang="en-US">
                <a:latin typeface="Bricolage Grotesque"/>
                <a:ea typeface="Bricolage Grotesque"/>
                <a:cs typeface="Bricolage Grotesque"/>
                <a:sym typeface="Bricolage Grotesque"/>
              </a:rPr>
              <a:t>Understanding Information Literacy: Key Frameworks</a:t>
            </a:r>
            <a:endParaRPr/>
          </a:p>
        </p:txBody>
      </p:sp>
      <p:sp>
        <p:nvSpPr>
          <p:cNvPr id="453" name="Google Shape;453;p40"/>
          <p:cNvSpPr txBox="1"/>
          <p:nvPr>
            <p:ph idx="1" type="subTitle"/>
          </p:nvPr>
        </p:nvSpPr>
        <p:spPr>
          <a:xfrm>
            <a:off x="8785412" y="2589663"/>
            <a:ext cx="8656426"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b="1" lang="en-US">
                <a:solidFill>
                  <a:schemeClr val="dk1"/>
                </a:solidFill>
              </a:rPr>
              <a:t>Purpose:</a:t>
            </a:r>
            <a:r>
              <a:rPr lang="en-US">
                <a:solidFill>
                  <a:schemeClr val="dk1"/>
                </a:solidFill>
              </a:rPr>
              <a:t> The UNESCO (United Nations Educational, Scientific and Cultural Organization) and ACRL (Association of College and Research Libraries) frameworks serve as foundational guides for understanding and promoting </a:t>
            </a:r>
            <a:r>
              <a:rPr b="1" lang="en-US">
                <a:solidFill>
                  <a:schemeClr val="dk1"/>
                </a:solidFill>
              </a:rPr>
              <a:t>Information Literacy</a:t>
            </a:r>
            <a:r>
              <a:rPr lang="en-US">
                <a:solidFill>
                  <a:schemeClr val="dk1"/>
                </a:solidFill>
              </a:rPr>
              <a:t>.</a:t>
            </a:r>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Goals:</a:t>
            </a:r>
            <a:r>
              <a:rPr lang="en-US">
                <a:solidFill>
                  <a:schemeClr val="dk1"/>
                </a:solidFill>
              </a:rPr>
              <a:t> </a:t>
            </a:r>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Empower individuals with the critical skills to deal the shifting demands of the modern digital world</a:t>
            </a:r>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Provide a structured approach to thinking critically about information</a:t>
            </a:r>
            <a:endParaRPr>
              <a:solidFill>
                <a:schemeClr val="dk1"/>
              </a:solidFill>
            </a:endParaRPr>
          </a:p>
        </p:txBody>
      </p:sp>
      <p:sp>
        <p:nvSpPr>
          <p:cNvPr id="454" name="Google Shape;454;p4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55" name="Google Shape;455;p40"/>
          <p:cNvGrpSpPr/>
          <p:nvPr/>
        </p:nvGrpSpPr>
        <p:grpSpPr>
          <a:xfrm>
            <a:off x="790770" y="-112458"/>
            <a:ext cx="1427175" cy="786776"/>
            <a:chOff x="0" y="-38100"/>
            <a:chExt cx="373234" cy="205757"/>
          </a:xfrm>
        </p:grpSpPr>
        <p:sp>
          <p:nvSpPr>
            <p:cNvPr id="456" name="Google Shape;456;p4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7" name="Google Shape;457;p4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58" name="Google Shape;458;p40"/>
          <p:cNvGrpSpPr/>
          <p:nvPr/>
        </p:nvGrpSpPr>
        <p:grpSpPr>
          <a:xfrm>
            <a:off x="0" y="-112458"/>
            <a:ext cx="315272" cy="786776"/>
            <a:chOff x="0" y="-38100"/>
            <a:chExt cx="82450" cy="205757"/>
          </a:xfrm>
        </p:grpSpPr>
        <p:sp>
          <p:nvSpPr>
            <p:cNvPr id="459" name="Google Shape;459;p4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0" name="Google Shape;460;p4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61" name="Google Shape;461;p40"/>
          <p:cNvGrpSpPr/>
          <p:nvPr/>
        </p:nvGrpSpPr>
        <p:grpSpPr>
          <a:xfrm>
            <a:off x="0" y="1116904"/>
            <a:ext cx="503883" cy="1931922"/>
            <a:chOff x="0" y="-38100"/>
            <a:chExt cx="131775" cy="505235"/>
          </a:xfrm>
        </p:grpSpPr>
        <p:sp>
          <p:nvSpPr>
            <p:cNvPr id="462" name="Google Shape;462;p4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3" name="Google Shape;463;p4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64" name="Google Shape;464;p40"/>
          <p:cNvPicPr preferRelativeResize="0"/>
          <p:nvPr/>
        </p:nvPicPr>
        <p:blipFill rotWithShape="1">
          <a:blip r:embed="rId4">
            <a:alphaModFix/>
          </a:blip>
          <a:srcRect b="0" l="0" r="0" t="0"/>
          <a:stretch/>
        </p:blipFill>
        <p:spPr>
          <a:xfrm>
            <a:off x="983876" y="2589663"/>
            <a:ext cx="6849035" cy="684903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41"/>
          <p:cNvSpPr txBox="1"/>
          <p:nvPr>
            <p:ph type="ctrTitle"/>
          </p:nvPr>
        </p:nvSpPr>
        <p:spPr>
          <a:xfrm>
            <a:off x="2693442" y="24648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br>
              <a:rPr lang="en-US">
                <a:latin typeface="Bricolage Grotesque"/>
                <a:ea typeface="Bricolage Grotesque"/>
                <a:cs typeface="Bricolage Grotesque"/>
                <a:sym typeface="Bricolage Grotesque"/>
              </a:rPr>
            </a:br>
            <a:r>
              <a:rPr lang="en-US">
                <a:latin typeface="Bricolage Grotesque"/>
                <a:ea typeface="Bricolage Grotesque"/>
                <a:cs typeface="Bricolage Grotesque"/>
                <a:sym typeface="Bricolage Grotesque"/>
              </a:rPr>
              <a:t>Understanding Information Literacy: Key Frameworks</a:t>
            </a:r>
            <a:endParaRPr/>
          </a:p>
        </p:txBody>
      </p:sp>
      <p:sp>
        <p:nvSpPr>
          <p:cNvPr id="470" name="Google Shape;470;p41"/>
          <p:cNvSpPr txBox="1"/>
          <p:nvPr>
            <p:ph idx="1" type="subTitle"/>
          </p:nvPr>
        </p:nvSpPr>
        <p:spPr>
          <a:xfrm>
            <a:off x="10067639" y="4615686"/>
            <a:ext cx="7257932" cy="2018196"/>
          </a:xfrm>
          <a:prstGeom prst="rect">
            <a:avLst/>
          </a:prstGeom>
          <a:noFill/>
          <a:ln>
            <a:noFill/>
          </a:ln>
        </p:spPr>
        <p:txBody>
          <a:bodyPr anchorCtr="0" anchor="t" bIns="45700" lIns="91425" spcFirstLastPara="1" rIns="91425" wrap="square" tIns="45700">
            <a:noAutofit/>
          </a:bodyPr>
          <a:lstStyle/>
          <a:p>
            <a:pPr indent="-431800" lvl="0" marL="457200" rtl="0" algn="ctr">
              <a:lnSpc>
                <a:spcPct val="100000"/>
              </a:lnSpc>
              <a:spcBef>
                <a:spcPts val="640"/>
              </a:spcBef>
              <a:spcAft>
                <a:spcPts val="0"/>
              </a:spcAft>
              <a:buClr>
                <a:srgbClr val="888888"/>
              </a:buClr>
              <a:buSzPts val="3200"/>
              <a:buNone/>
            </a:pPr>
            <a:r>
              <a:rPr lang="en-US">
                <a:solidFill>
                  <a:schemeClr val="dk1"/>
                </a:solidFill>
              </a:rPr>
              <a:t>UNESCO's framework emphasizes a holistic approach to Media and Information Literacy.</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The UNESCO’s Framework can be accessed from: </a:t>
            </a:r>
            <a:r>
              <a:rPr lang="en-US" u="sng">
                <a:solidFill>
                  <a:schemeClr val="hlink"/>
                </a:solidFill>
                <a:hlinkClick r:id="rId3"/>
              </a:rPr>
              <a:t>https://unesdoc.unesco.org/ark:/48223/pf0000224655</a:t>
            </a:r>
            <a:r>
              <a:rPr lang="en-US">
                <a:solidFill>
                  <a:schemeClr val="dk1"/>
                </a:solidFill>
              </a:rPr>
              <a:t>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t/>
            </a:r>
            <a:endParaRPr sz="3000"/>
          </a:p>
        </p:txBody>
      </p:sp>
      <p:sp>
        <p:nvSpPr>
          <p:cNvPr id="471" name="Google Shape;471;p4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72" name="Google Shape;472;p41"/>
          <p:cNvGrpSpPr/>
          <p:nvPr/>
        </p:nvGrpSpPr>
        <p:grpSpPr>
          <a:xfrm>
            <a:off x="790770" y="-112458"/>
            <a:ext cx="1427175" cy="786776"/>
            <a:chOff x="0" y="-38100"/>
            <a:chExt cx="373234" cy="205757"/>
          </a:xfrm>
        </p:grpSpPr>
        <p:sp>
          <p:nvSpPr>
            <p:cNvPr id="473" name="Google Shape;473;p4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4" name="Google Shape;474;p4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75" name="Google Shape;475;p41"/>
          <p:cNvGrpSpPr/>
          <p:nvPr/>
        </p:nvGrpSpPr>
        <p:grpSpPr>
          <a:xfrm>
            <a:off x="0" y="-112458"/>
            <a:ext cx="315272" cy="786776"/>
            <a:chOff x="0" y="-38100"/>
            <a:chExt cx="82450" cy="205757"/>
          </a:xfrm>
        </p:grpSpPr>
        <p:sp>
          <p:nvSpPr>
            <p:cNvPr id="476" name="Google Shape;476;p4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7" name="Google Shape;477;p4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78" name="Google Shape;478;p41"/>
          <p:cNvGrpSpPr/>
          <p:nvPr/>
        </p:nvGrpSpPr>
        <p:grpSpPr>
          <a:xfrm>
            <a:off x="0" y="1116904"/>
            <a:ext cx="503883" cy="1931922"/>
            <a:chOff x="0" y="-38100"/>
            <a:chExt cx="131775" cy="505235"/>
          </a:xfrm>
        </p:grpSpPr>
        <p:sp>
          <p:nvSpPr>
            <p:cNvPr id="479" name="Google Shape;479;p4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0" name="Google Shape;480;p4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81" name="Google Shape;481;p41"/>
          <p:cNvPicPr preferRelativeResize="0"/>
          <p:nvPr/>
        </p:nvPicPr>
        <p:blipFill rotWithShape="1">
          <a:blip r:embed="rId5">
            <a:alphaModFix/>
          </a:blip>
          <a:srcRect b="0" l="0" r="0" t="0"/>
          <a:stretch/>
        </p:blipFill>
        <p:spPr>
          <a:xfrm>
            <a:off x="1048956" y="1826242"/>
            <a:ext cx="8034933" cy="803493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sp>
        <p:nvSpPr>
          <p:cNvPr id="486" name="Google Shape;486;p42"/>
          <p:cNvSpPr txBox="1"/>
          <p:nvPr>
            <p:ph type="ctrTitle"/>
          </p:nvPr>
        </p:nvSpPr>
        <p:spPr>
          <a:xfrm>
            <a:off x="2693442" y="246488"/>
            <a:ext cx="14748395" cy="1470025"/>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1800"/>
              <a:buNone/>
            </a:pPr>
            <a:br>
              <a:rPr lang="en-US" sz="3200">
                <a:latin typeface="Bricolage Grotesque"/>
                <a:ea typeface="Bricolage Grotesque"/>
                <a:cs typeface="Bricolage Grotesque"/>
                <a:sym typeface="Bricolage Grotesque"/>
              </a:rPr>
            </a:br>
            <a:r>
              <a:rPr b="1" lang="en-US" sz="3200">
                <a:latin typeface="Bricolage Grotesque"/>
                <a:ea typeface="Bricolage Grotesque"/>
                <a:cs typeface="Bricolage Grotesque"/>
                <a:sym typeface="Bricolage Grotesque"/>
              </a:rPr>
              <a:t>Understanding Information Literacy: Key Frameworks</a:t>
            </a:r>
            <a:br>
              <a:rPr lang="en-US" sz="3200">
                <a:latin typeface="Bricolage Grotesque"/>
                <a:ea typeface="Bricolage Grotesque"/>
                <a:cs typeface="Bricolage Grotesque"/>
                <a:sym typeface="Bricolage Grotesque"/>
              </a:rPr>
            </a:br>
            <a:r>
              <a:rPr b="1" lang="en-US" sz="3200">
                <a:latin typeface="Arial"/>
                <a:ea typeface="Arial"/>
                <a:cs typeface="Arial"/>
                <a:sym typeface="Arial"/>
              </a:rPr>
              <a:t>Analyzing, Evaluating, and Using Information—The Role of Comparison</a:t>
            </a:r>
            <a:endParaRPr b="1" sz="3200">
              <a:latin typeface="Arial"/>
              <a:ea typeface="Arial"/>
              <a:cs typeface="Arial"/>
              <a:sym typeface="Arial"/>
            </a:endParaRPr>
          </a:p>
          <a:p>
            <a:pPr indent="0" lvl="0" marL="0" rtl="0" algn="ctr">
              <a:lnSpc>
                <a:spcPct val="100000"/>
              </a:lnSpc>
              <a:spcBef>
                <a:spcPts val="0"/>
              </a:spcBef>
              <a:spcAft>
                <a:spcPts val="0"/>
              </a:spcAft>
              <a:buClr>
                <a:schemeClr val="dk1"/>
              </a:buClr>
              <a:buSzPts val="1800"/>
              <a:buNone/>
            </a:pPr>
            <a:r>
              <a:t/>
            </a:r>
            <a:endParaRPr sz="3200">
              <a:latin typeface="Bricolage Grotesque"/>
              <a:ea typeface="Bricolage Grotesque"/>
              <a:cs typeface="Bricolage Grotesque"/>
              <a:sym typeface="Bricolage Grotesque"/>
            </a:endParaRPr>
          </a:p>
        </p:txBody>
      </p:sp>
      <p:sp>
        <p:nvSpPr>
          <p:cNvPr id="487" name="Google Shape;487;p42"/>
          <p:cNvSpPr txBox="1"/>
          <p:nvPr>
            <p:ph idx="1" type="subTitle"/>
          </p:nvPr>
        </p:nvSpPr>
        <p:spPr>
          <a:xfrm>
            <a:off x="1013200" y="1950450"/>
            <a:ext cx="12671400" cy="81792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sz="1500">
                <a:solidFill>
                  <a:schemeClr val="dk1"/>
                </a:solidFill>
                <a:latin typeface="Arial"/>
                <a:ea typeface="Arial"/>
                <a:cs typeface="Arial"/>
                <a:sym typeface="Arial"/>
              </a:rPr>
              <a:t>🔍 Critically assess sources, dates, and author credibility (Comparison-based evaluation).</a:t>
            </a:r>
            <a:endParaRPr sz="1500">
              <a:solidFill>
                <a:schemeClr val="dk1"/>
              </a:solidFill>
              <a:latin typeface="Arial"/>
              <a:ea typeface="Arial"/>
              <a:cs typeface="Arial"/>
              <a:sym typeface="Arial"/>
            </a:endParaRPr>
          </a:p>
          <a:p>
            <a:pPr indent="0" lvl="0" marL="0" rtl="0" algn="l">
              <a:lnSpc>
                <a:spcPct val="115000"/>
              </a:lnSpc>
              <a:spcBef>
                <a:spcPts val="600"/>
              </a:spcBef>
              <a:spcAft>
                <a:spcPts val="0"/>
              </a:spcAft>
              <a:buClr>
                <a:schemeClr val="dk1"/>
              </a:buClr>
              <a:buSzPts val="1100"/>
              <a:buFont typeface="Arial"/>
              <a:buNone/>
            </a:pPr>
            <a:r>
              <a:rPr lang="en-US" sz="1500">
                <a:solidFill>
                  <a:schemeClr val="dk1"/>
                </a:solidFill>
                <a:latin typeface="Arial"/>
                <a:ea typeface="Arial"/>
                <a:cs typeface="Arial"/>
                <a:sym typeface="Arial"/>
              </a:rPr>
              <a:t>Truth is revealed through comparison. When evaluating sources, check their credibility by comparing them with established, reliable references such as scientific journals, government sites, or professional organizations. Only through this process can we identify biases, gaps, or misrepresentation.</a:t>
            </a:r>
            <a:endParaRPr sz="1500">
              <a:solidFill>
                <a:schemeClr val="dk1"/>
              </a:solidFill>
              <a:latin typeface="Arial"/>
              <a:ea typeface="Arial"/>
              <a:cs typeface="Arial"/>
              <a:sym typeface="Arial"/>
            </a:endParaRPr>
          </a:p>
          <a:p>
            <a:pPr indent="-323850" lvl="0" marL="457200" rtl="0" algn="l">
              <a:lnSpc>
                <a:spcPct val="115000"/>
              </a:lnSpc>
              <a:spcBef>
                <a:spcPts val="600"/>
              </a:spcBef>
              <a:spcAft>
                <a:spcPts val="0"/>
              </a:spcAft>
              <a:buClr>
                <a:schemeClr val="dk1"/>
              </a:buClr>
              <a:buSzPts val="1500"/>
              <a:buChar char="●"/>
            </a:pPr>
            <a:r>
              <a:rPr lang="en-US" sz="1500">
                <a:solidFill>
                  <a:schemeClr val="dk1"/>
                </a:solidFill>
                <a:latin typeface="Arial"/>
                <a:ea typeface="Arial"/>
                <a:cs typeface="Arial"/>
                <a:sym typeface="Arial"/>
              </a:rPr>
              <a:t>Example:</a:t>
            </a:r>
            <a:br>
              <a:rPr lang="en-US" sz="1500">
                <a:solidFill>
                  <a:schemeClr val="dk1"/>
                </a:solidFill>
                <a:latin typeface="Arial"/>
                <a:ea typeface="Arial"/>
                <a:cs typeface="Arial"/>
                <a:sym typeface="Arial"/>
              </a:rPr>
            </a:br>
            <a:r>
              <a:rPr lang="en-US" sz="1500">
                <a:solidFill>
                  <a:schemeClr val="dk1"/>
                </a:solidFill>
                <a:latin typeface="Arial"/>
                <a:ea typeface="Arial"/>
                <a:cs typeface="Arial"/>
                <a:sym typeface="Arial"/>
              </a:rPr>
              <a:t>A high school student researching climate change doesn’t rely on one source. Instead, they compare findings from scientific journals, government agencies, and reputable news outlets, verifying the information’s consistency, credibility, and accuracy before trusting it.</a:t>
            </a:r>
            <a:endParaRPr sz="1500">
              <a:solidFill>
                <a:schemeClr val="dk1"/>
              </a:solidFill>
              <a:latin typeface="Arial"/>
              <a:ea typeface="Arial"/>
              <a:cs typeface="Arial"/>
              <a:sym typeface="Arial"/>
            </a:endParaRPr>
          </a:p>
          <a:p>
            <a:pPr indent="0" lvl="0" marL="0" rtl="0" algn="l">
              <a:lnSpc>
                <a:spcPct val="115000"/>
              </a:lnSpc>
              <a:spcBef>
                <a:spcPts val="800"/>
              </a:spcBef>
              <a:spcAft>
                <a:spcPts val="0"/>
              </a:spcAft>
              <a:buClr>
                <a:schemeClr val="dk1"/>
              </a:buClr>
              <a:buSzPts val="1100"/>
              <a:buFont typeface="Arial"/>
              <a:buNone/>
            </a:pPr>
            <a:r>
              <a:t/>
            </a:r>
            <a:endParaRPr sz="15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1500">
                <a:solidFill>
                  <a:schemeClr val="dk1"/>
                </a:solidFill>
                <a:latin typeface="Arial"/>
                <a:ea typeface="Arial"/>
                <a:cs typeface="Arial"/>
                <a:sym typeface="Arial"/>
              </a:rPr>
              <a:t>🧠 Evaluate Content (Reliability &amp; Intent)—Think critically by comparing sources.</a:t>
            </a:r>
            <a:endParaRPr sz="1500">
              <a:solidFill>
                <a:schemeClr val="dk1"/>
              </a:solidFill>
              <a:latin typeface="Arial"/>
              <a:ea typeface="Arial"/>
              <a:cs typeface="Arial"/>
              <a:sym typeface="Arial"/>
            </a:endParaRPr>
          </a:p>
          <a:p>
            <a:pPr indent="0" lvl="0" marL="0" rtl="0" algn="l">
              <a:lnSpc>
                <a:spcPct val="115000"/>
              </a:lnSpc>
              <a:spcBef>
                <a:spcPts val="600"/>
              </a:spcBef>
              <a:spcAft>
                <a:spcPts val="0"/>
              </a:spcAft>
              <a:buClr>
                <a:schemeClr val="dk1"/>
              </a:buClr>
              <a:buSzPts val="1100"/>
              <a:buFont typeface="Arial"/>
              <a:buNone/>
            </a:pPr>
            <a:r>
              <a:rPr lang="en-US" sz="1500">
                <a:solidFill>
                  <a:schemeClr val="dk1"/>
                </a:solidFill>
                <a:latin typeface="Arial"/>
                <a:ea typeface="Arial"/>
                <a:cs typeface="Arial"/>
                <a:sym typeface="Arial"/>
              </a:rPr>
              <a:t>To evaluate information, always ask: Who created it, and why? Compare the claims you encounter with trusted authority sources to determine their credibility, reliability, and intention.</a:t>
            </a:r>
            <a:endParaRPr sz="1500">
              <a:solidFill>
                <a:schemeClr val="dk1"/>
              </a:solidFill>
              <a:latin typeface="Arial"/>
              <a:ea typeface="Arial"/>
              <a:cs typeface="Arial"/>
              <a:sym typeface="Arial"/>
            </a:endParaRPr>
          </a:p>
          <a:p>
            <a:pPr indent="-323850" lvl="0" marL="457200" rtl="0" algn="l">
              <a:lnSpc>
                <a:spcPct val="115000"/>
              </a:lnSpc>
              <a:spcBef>
                <a:spcPts val="600"/>
              </a:spcBef>
              <a:spcAft>
                <a:spcPts val="0"/>
              </a:spcAft>
              <a:buClr>
                <a:schemeClr val="dk1"/>
              </a:buClr>
              <a:buSzPts val="1500"/>
              <a:buChar char="●"/>
            </a:pPr>
            <a:r>
              <a:rPr lang="en-US" sz="1500">
                <a:solidFill>
                  <a:schemeClr val="dk1"/>
                </a:solidFill>
                <a:latin typeface="Arial"/>
                <a:ea typeface="Arial"/>
                <a:cs typeface="Arial"/>
                <a:sym typeface="Arial"/>
              </a:rPr>
              <a:t>Example:</a:t>
            </a:r>
            <a:br>
              <a:rPr lang="en-US" sz="1500">
                <a:solidFill>
                  <a:schemeClr val="dk1"/>
                </a:solidFill>
                <a:latin typeface="Arial"/>
                <a:ea typeface="Arial"/>
                <a:cs typeface="Arial"/>
                <a:sym typeface="Arial"/>
              </a:rPr>
            </a:br>
            <a:r>
              <a:rPr lang="en-US" sz="1500">
                <a:solidFill>
                  <a:schemeClr val="dk1"/>
                </a:solidFill>
                <a:latin typeface="Arial"/>
                <a:ea typeface="Arial"/>
                <a:cs typeface="Arial"/>
                <a:sym typeface="Arial"/>
              </a:rPr>
              <a:t>A social media user sees a trending post about a celebrity’s death. Instead of resharing, they check credible news outlets and cross-reference multiple sources, realizing that the claim is a hoax. This comparative analysis stops misinformation from spreading further.</a:t>
            </a:r>
            <a:endParaRPr sz="1500">
              <a:solidFill>
                <a:schemeClr val="dk1"/>
              </a:solidFill>
              <a:latin typeface="Arial"/>
              <a:ea typeface="Arial"/>
              <a:cs typeface="Arial"/>
              <a:sym typeface="Arial"/>
            </a:endParaRPr>
          </a:p>
          <a:p>
            <a:pPr indent="0" lvl="0" marL="0" rtl="0" algn="l">
              <a:lnSpc>
                <a:spcPct val="115000"/>
              </a:lnSpc>
              <a:spcBef>
                <a:spcPts val="800"/>
              </a:spcBef>
              <a:spcAft>
                <a:spcPts val="0"/>
              </a:spcAft>
              <a:buClr>
                <a:schemeClr val="dk1"/>
              </a:buClr>
              <a:buSzPts val="1100"/>
              <a:buFont typeface="Arial"/>
              <a:buNone/>
            </a:pPr>
            <a:r>
              <a:t/>
            </a:r>
            <a:endParaRPr sz="15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1500">
                <a:solidFill>
                  <a:schemeClr val="dk1"/>
                </a:solidFill>
                <a:latin typeface="Arial"/>
                <a:ea typeface="Arial"/>
                <a:cs typeface="Arial"/>
                <a:sym typeface="Arial"/>
              </a:rPr>
              <a:t>✅ Use Information Ethically &amp; Effectively—Draw comparisons to understand rights and responsibilities.</a:t>
            </a:r>
            <a:endParaRPr sz="1500">
              <a:solidFill>
                <a:schemeClr val="dk1"/>
              </a:solidFill>
              <a:latin typeface="Arial"/>
              <a:ea typeface="Arial"/>
              <a:cs typeface="Arial"/>
              <a:sym typeface="Arial"/>
            </a:endParaRPr>
          </a:p>
          <a:p>
            <a:pPr indent="0" lvl="0" marL="0" rtl="0" algn="l">
              <a:lnSpc>
                <a:spcPct val="115000"/>
              </a:lnSpc>
              <a:spcBef>
                <a:spcPts val="600"/>
              </a:spcBef>
              <a:spcAft>
                <a:spcPts val="0"/>
              </a:spcAft>
              <a:buNone/>
            </a:pPr>
            <a:r>
              <a:rPr lang="en-US" sz="1500">
                <a:solidFill>
                  <a:schemeClr val="dk1"/>
                </a:solidFill>
                <a:latin typeface="Arial"/>
                <a:ea typeface="Arial"/>
                <a:cs typeface="Arial"/>
                <a:sym typeface="Arial"/>
              </a:rPr>
              <a:t>Respect copyright, cite sources, and avoid plagiarism by comparing your usage of information against ethical guidelines and rights frameworks.</a:t>
            </a:r>
            <a:endParaRPr sz="1500">
              <a:solidFill>
                <a:schemeClr val="dk1"/>
              </a:solidFill>
              <a:latin typeface="Arial"/>
              <a:ea typeface="Arial"/>
              <a:cs typeface="Arial"/>
              <a:sym typeface="Arial"/>
            </a:endParaRPr>
          </a:p>
          <a:p>
            <a:pPr indent="-323850" lvl="0" marL="457200" rtl="0" algn="l">
              <a:lnSpc>
                <a:spcPct val="115000"/>
              </a:lnSpc>
              <a:spcBef>
                <a:spcPts val="800"/>
              </a:spcBef>
              <a:spcAft>
                <a:spcPts val="0"/>
              </a:spcAft>
              <a:buClr>
                <a:schemeClr val="dk1"/>
              </a:buClr>
              <a:buSzPts val="1500"/>
              <a:buChar char="●"/>
            </a:pPr>
            <a:r>
              <a:rPr lang="en-US" sz="1500">
                <a:solidFill>
                  <a:schemeClr val="dk1"/>
                </a:solidFill>
                <a:latin typeface="Arial"/>
                <a:ea typeface="Arial"/>
                <a:cs typeface="Arial"/>
                <a:sym typeface="Arial"/>
              </a:rPr>
              <a:t>Example:</a:t>
            </a:r>
            <a:br>
              <a:rPr lang="en-US" sz="1500">
                <a:solidFill>
                  <a:schemeClr val="dk1"/>
                </a:solidFill>
                <a:latin typeface="Arial"/>
                <a:ea typeface="Arial"/>
                <a:cs typeface="Arial"/>
                <a:sym typeface="Arial"/>
              </a:rPr>
            </a:br>
            <a:r>
              <a:rPr lang="en-US" sz="1500">
                <a:solidFill>
                  <a:schemeClr val="dk1"/>
                </a:solidFill>
                <a:latin typeface="Arial"/>
                <a:ea typeface="Arial"/>
                <a:cs typeface="Arial"/>
                <a:sym typeface="Arial"/>
              </a:rPr>
              <a:t>A university student writing a paper ensures their research follows ethical practices by citing all sources properly, cross-referencing research studies to enhance accuracy, and using only licensed materials.</a:t>
            </a:r>
            <a:endParaRPr sz="1500">
              <a:solidFill>
                <a:schemeClr val="dk1"/>
              </a:solidFill>
              <a:latin typeface="Arial"/>
              <a:ea typeface="Arial"/>
              <a:cs typeface="Arial"/>
              <a:sym typeface="Arial"/>
            </a:endParaRPr>
          </a:p>
          <a:p>
            <a:pPr indent="0" lvl="0" marL="0" rtl="0" algn="l">
              <a:lnSpc>
                <a:spcPct val="115000"/>
              </a:lnSpc>
              <a:spcBef>
                <a:spcPts val="800"/>
              </a:spcBef>
              <a:spcAft>
                <a:spcPts val="0"/>
              </a:spcAft>
              <a:buClr>
                <a:schemeClr val="dk1"/>
              </a:buClr>
              <a:buSzPts val="1100"/>
              <a:buFont typeface="Arial"/>
              <a:buNone/>
            </a:pPr>
            <a:r>
              <a:t/>
            </a:r>
            <a:endParaRPr sz="15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1500">
                <a:solidFill>
                  <a:schemeClr val="dk1"/>
                </a:solidFill>
                <a:latin typeface="Arial"/>
                <a:ea typeface="Arial"/>
                <a:cs typeface="Arial"/>
                <a:sym typeface="Arial"/>
              </a:rPr>
              <a:t>🌍 Share Accurate, Inclusive, and Accessible Content—Achieve inclusivity through comparative engagement.</a:t>
            </a:r>
            <a:endParaRPr sz="1500">
              <a:solidFill>
                <a:schemeClr val="dk1"/>
              </a:solidFill>
              <a:latin typeface="Arial"/>
              <a:ea typeface="Arial"/>
              <a:cs typeface="Arial"/>
              <a:sym typeface="Arial"/>
            </a:endParaRPr>
          </a:p>
          <a:p>
            <a:pPr indent="0" lvl="0" marL="0" rtl="0" algn="l">
              <a:lnSpc>
                <a:spcPct val="115000"/>
              </a:lnSpc>
              <a:spcBef>
                <a:spcPts val="600"/>
              </a:spcBef>
              <a:spcAft>
                <a:spcPts val="0"/>
              </a:spcAft>
              <a:buClr>
                <a:schemeClr val="dk1"/>
              </a:buClr>
              <a:buSzPts val="1100"/>
              <a:buFont typeface="Arial"/>
              <a:buNone/>
            </a:pPr>
            <a:r>
              <a:rPr lang="en-US" sz="1500">
                <a:solidFill>
                  <a:schemeClr val="dk1"/>
                </a:solidFill>
                <a:latin typeface="Arial"/>
                <a:ea typeface="Arial"/>
                <a:cs typeface="Arial"/>
                <a:sym typeface="Arial"/>
              </a:rPr>
              <a:t>Just as inclusivity requires diverse input, creating and sharing accurate, accessible content requires comparing the sources you integrate and evaluating whether your materials reflect varied perspectives.</a:t>
            </a:r>
            <a:endParaRPr sz="1500">
              <a:solidFill>
                <a:schemeClr val="dk1"/>
              </a:solidFill>
              <a:latin typeface="Arial"/>
              <a:ea typeface="Arial"/>
              <a:cs typeface="Arial"/>
              <a:sym typeface="Arial"/>
            </a:endParaRPr>
          </a:p>
          <a:p>
            <a:pPr indent="-323850" lvl="0" marL="457200" rtl="0" algn="l">
              <a:lnSpc>
                <a:spcPct val="115000"/>
              </a:lnSpc>
              <a:spcBef>
                <a:spcPts val="600"/>
              </a:spcBef>
              <a:spcAft>
                <a:spcPts val="0"/>
              </a:spcAft>
              <a:buClr>
                <a:schemeClr val="dk1"/>
              </a:buClr>
              <a:buSzPts val="1500"/>
              <a:buChar char="●"/>
            </a:pPr>
            <a:r>
              <a:rPr lang="en-US" sz="1500">
                <a:solidFill>
                  <a:schemeClr val="dk1"/>
                </a:solidFill>
                <a:latin typeface="Arial"/>
                <a:ea typeface="Arial"/>
                <a:cs typeface="Arial"/>
                <a:sym typeface="Arial"/>
              </a:rPr>
              <a:t>Example:</a:t>
            </a:r>
            <a:br>
              <a:rPr lang="en-US" sz="1500">
                <a:solidFill>
                  <a:schemeClr val="dk1"/>
                </a:solidFill>
                <a:latin typeface="Arial"/>
                <a:ea typeface="Arial"/>
                <a:cs typeface="Arial"/>
                <a:sym typeface="Arial"/>
              </a:rPr>
            </a:br>
            <a:r>
              <a:rPr lang="en-US" sz="1500">
                <a:solidFill>
                  <a:schemeClr val="dk1"/>
                </a:solidFill>
                <a:latin typeface="Arial"/>
                <a:ea typeface="Arial"/>
                <a:cs typeface="Arial"/>
                <a:sym typeface="Arial"/>
              </a:rPr>
              <a:t>A teacher creates a digital handout about online safety. They ensure it is fact-checked, aligned with trusted sources (e.g., research from education bodies), age-appropriate, and reflective of diverse cultural and social perspectives.</a:t>
            </a:r>
            <a:endParaRPr sz="3500">
              <a:solidFill>
                <a:schemeClr val="dk1"/>
              </a:solidFill>
            </a:endParaRPr>
          </a:p>
        </p:txBody>
      </p:sp>
      <p:sp>
        <p:nvSpPr>
          <p:cNvPr id="488" name="Google Shape;488;p4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89" name="Google Shape;489;p42"/>
          <p:cNvGrpSpPr/>
          <p:nvPr/>
        </p:nvGrpSpPr>
        <p:grpSpPr>
          <a:xfrm>
            <a:off x="790770" y="-112458"/>
            <a:ext cx="1427175" cy="786776"/>
            <a:chOff x="0" y="-38100"/>
            <a:chExt cx="373234" cy="205757"/>
          </a:xfrm>
        </p:grpSpPr>
        <p:sp>
          <p:nvSpPr>
            <p:cNvPr id="490" name="Google Shape;490;p4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1" name="Google Shape;491;p4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92" name="Google Shape;492;p42"/>
          <p:cNvGrpSpPr/>
          <p:nvPr/>
        </p:nvGrpSpPr>
        <p:grpSpPr>
          <a:xfrm>
            <a:off x="0" y="-112458"/>
            <a:ext cx="315272" cy="786776"/>
            <a:chOff x="0" y="-38100"/>
            <a:chExt cx="82450" cy="205757"/>
          </a:xfrm>
        </p:grpSpPr>
        <p:sp>
          <p:nvSpPr>
            <p:cNvPr id="493" name="Google Shape;493;p4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4" name="Google Shape;494;p4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95" name="Google Shape;495;p42"/>
          <p:cNvGrpSpPr/>
          <p:nvPr/>
        </p:nvGrpSpPr>
        <p:grpSpPr>
          <a:xfrm>
            <a:off x="0" y="1116904"/>
            <a:ext cx="503883" cy="1931922"/>
            <a:chOff x="0" y="-38100"/>
            <a:chExt cx="131775" cy="505235"/>
          </a:xfrm>
        </p:grpSpPr>
        <p:sp>
          <p:nvSpPr>
            <p:cNvPr id="496" name="Google Shape;496;p4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7" name="Google Shape;497;p4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98" name="Google Shape;498;p42"/>
          <p:cNvPicPr preferRelativeResize="0"/>
          <p:nvPr/>
        </p:nvPicPr>
        <p:blipFill rotWithShape="1">
          <a:blip r:embed="rId4">
            <a:alphaModFix/>
          </a:blip>
          <a:srcRect b="0" l="0" r="0" t="0"/>
          <a:stretch/>
        </p:blipFill>
        <p:spPr>
          <a:xfrm>
            <a:off x="14030576" y="4268525"/>
            <a:ext cx="4118925" cy="37015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sp>
        <p:nvSpPr>
          <p:cNvPr id="503" name="Google Shape;503;p43"/>
          <p:cNvSpPr txBox="1"/>
          <p:nvPr>
            <p:ph type="ctrTitle"/>
          </p:nvPr>
        </p:nvSpPr>
        <p:spPr>
          <a:xfrm>
            <a:off x="2693442" y="24648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br>
              <a:rPr lang="en-US">
                <a:latin typeface="Bricolage Grotesque"/>
                <a:ea typeface="Bricolage Grotesque"/>
                <a:cs typeface="Bricolage Grotesque"/>
                <a:sym typeface="Bricolage Grotesque"/>
              </a:rPr>
            </a:br>
            <a:r>
              <a:rPr lang="en-US">
                <a:latin typeface="Bricolage Grotesque"/>
                <a:ea typeface="Bricolage Grotesque"/>
                <a:cs typeface="Bricolage Grotesque"/>
                <a:sym typeface="Bricolage Grotesque"/>
              </a:rPr>
              <a:t>Understanding Information Literacy: Key Frameworks</a:t>
            </a:r>
            <a:endParaRPr/>
          </a:p>
        </p:txBody>
      </p:sp>
      <p:sp>
        <p:nvSpPr>
          <p:cNvPr id="504" name="Google Shape;504;p43"/>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a:t>🔎</a:t>
            </a:r>
            <a:endParaRPr/>
          </a:p>
        </p:txBody>
      </p:sp>
      <p:sp>
        <p:nvSpPr>
          <p:cNvPr id="505" name="Google Shape;505;p4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06" name="Google Shape;506;p43"/>
          <p:cNvGrpSpPr/>
          <p:nvPr/>
        </p:nvGrpSpPr>
        <p:grpSpPr>
          <a:xfrm>
            <a:off x="790770" y="-112458"/>
            <a:ext cx="1427175" cy="786776"/>
            <a:chOff x="0" y="-38100"/>
            <a:chExt cx="373234" cy="205757"/>
          </a:xfrm>
        </p:grpSpPr>
        <p:sp>
          <p:nvSpPr>
            <p:cNvPr id="507" name="Google Shape;507;p4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8" name="Google Shape;508;p4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09" name="Google Shape;509;p43"/>
          <p:cNvGrpSpPr/>
          <p:nvPr/>
        </p:nvGrpSpPr>
        <p:grpSpPr>
          <a:xfrm>
            <a:off x="0" y="-112458"/>
            <a:ext cx="315272" cy="786776"/>
            <a:chOff x="0" y="-38100"/>
            <a:chExt cx="82450" cy="205757"/>
          </a:xfrm>
        </p:grpSpPr>
        <p:sp>
          <p:nvSpPr>
            <p:cNvPr id="510" name="Google Shape;510;p4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1" name="Google Shape;511;p4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12" name="Google Shape;512;p43"/>
          <p:cNvGrpSpPr/>
          <p:nvPr/>
        </p:nvGrpSpPr>
        <p:grpSpPr>
          <a:xfrm>
            <a:off x="0" y="1116904"/>
            <a:ext cx="503883" cy="1931922"/>
            <a:chOff x="0" y="-38100"/>
            <a:chExt cx="131775" cy="505235"/>
          </a:xfrm>
        </p:grpSpPr>
        <p:sp>
          <p:nvSpPr>
            <p:cNvPr id="513" name="Google Shape;513;p4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4" name="Google Shape;514;p4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15" name="Google Shape;515;p43"/>
          <p:cNvPicPr preferRelativeResize="0"/>
          <p:nvPr/>
        </p:nvPicPr>
        <p:blipFill rotWithShape="1">
          <a:blip r:embed="rId4">
            <a:alphaModFix/>
          </a:blip>
          <a:srcRect b="0" l="0" r="0" t="0"/>
          <a:stretch/>
        </p:blipFill>
        <p:spPr>
          <a:xfrm>
            <a:off x="1695450" y="2589663"/>
            <a:ext cx="6362700" cy="6362700"/>
          </a:xfrm>
          <a:prstGeom prst="rect">
            <a:avLst/>
          </a:prstGeom>
          <a:noFill/>
          <a:ln>
            <a:noFill/>
          </a:ln>
        </p:spPr>
      </p:pic>
      <p:sp>
        <p:nvSpPr>
          <p:cNvPr id="516" name="Google Shape;516;p43"/>
          <p:cNvSpPr/>
          <p:nvPr/>
        </p:nvSpPr>
        <p:spPr>
          <a:xfrm>
            <a:off x="8914876" y="4165515"/>
            <a:ext cx="9036424" cy="255454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3200" u="none" cap="none" strike="noStrike">
                <a:solidFill>
                  <a:srgbClr val="000000"/>
                </a:solidFill>
                <a:latin typeface="Calibri"/>
                <a:ea typeface="Calibri"/>
                <a:cs typeface="Calibri"/>
                <a:sym typeface="Calibri"/>
              </a:rPr>
              <a:t>The </a:t>
            </a:r>
            <a:r>
              <a:rPr b="1" i="0" lang="en-US" sz="3200" u="none" cap="none" strike="noStrike">
                <a:solidFill>
                  <a:srgbClr val="000000"/>
                </a:solidFill>
                <a:latin typeface="Calibri"/>
                <a:ea typeface="Calibri"/>
                <a:cs typeface="Calibri"/>
                <a:sym typeface="Calibri"/>
              </a:rPr>
              <a:t>ACRL Framework for Information Literacy for Higher Education</a:t>
            </a:r>
            <a:r>
              <a:rPr b="0" i="0" lang="en-US" sz="3200" u="none" cap="none" strike="noStrike">
                <a:solidFill>
                  <a:srgbClr val="000000"/>
                </a:solidFill>
                <a:latin typeface="Calibri"/>
                <a:ea typeface="Calibri"/>
                <a:cs typeface="Calibri"/>
                <a:sym typeface="Calibri"/>
              </a:rPr>
              <a:t> is a conceptual guide developed which helps educators and students understand how to engage with information critically and ethically in academic, professional, and everyday contexts.</a:t>
            </a:r>
            <a:endParaRPr b="0" i="0" sz="32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t/>
            </a:r>
            <a:endParaRPr sz="3200">
              <a:latin typeface="Calibri"/>
              <a:ea typeface="Calibri"/>
              <a:cs typeface="Calibri"/>
              <a:sym typeface="Calibri"/>
            </a:endParaRPr>
          </a:p>
          <a:p>
            <a:pPr indent="0" lvl="0" marL="0" marR="0" rtl="0" algn="l">
              <a:lnSpc>
                <a:spcPct val="100000"/>
              </a:lnSpc>
              <a:spcBef>
                <a:spcPts val="0"/>
              </a:spcBef>
              <a:spcAft>
                <a:spcPts val="0"/>
              </a:spcAft>
              <a:buNone/>
            </a:pPr>
            <a:r>
              <a:rPr lang="en-US" sz="3200">
                <a:latin typeface="Calibri"/>
                <a:ea typeface="Calibri"/>
                <a:cs typeface="Calibri"/>
                <a:sym typeface="Calibri"/>
              </a:rPr>
              <a:t>The framework can be accessed from: </a:t>
            </a:r>
            <a:r>
              <a:rPr lang="en-US" sz="3200" u="sng">
                <a:solidFill>
                  <a:schemeClr val="hlink"/>
                </a:solidFill>
                <a:latin typeface="Calibri"/>
                <a:ea typeface="Calibri"/>
                <a:cs typeface="Calibri"/>
                <a:sym typeface="Calibri"/>
                <a:hlinkClick r:id="rId5"/>
              </a:rPr>
              <a:t>https://www.ala.org/acrl/standards/ilframework</a:t>
            </a:r>
            <a:r>
              <a:rPr lang="en-US" sz="3200">
                <a:latin typeface="Calibri"/>
                <a:ea typeface="Calibri"/>
                <a:cs typeface="Calibri"/>
                <a:sym typeface="Calibri"/>
              </a:rPr>
              <a:t> </a:t>
            </a:r>
            <a:endParaRPr sz="3200">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p44"/>
          <p:cNvSpPr txBox="1"/>
          <p:nvPr>
            <p:ph type="ctrTitle"/>
          </p:nvPr>
        </p:nvSpPr>
        <p:spPr>
          <a:xfrm>
            <a:off x="2693442" y="24648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br>
              <a:rPr lang="en-US">
                <a:latin typeface="Bricolage Grotesque"/>
                <a:ea typeface="Bricolage Grotesque"/>
                <a:cs typeface="Bricolage Grotesque"/>
                <a:sym typeface="Bricolage Grotesque"/>
              </a:rPr>
            </a:br>
            <a:r>
              <a:rPr lang="en-US">
                <a:latin typeface="Bricolage Grotesque"/>
                <a:ea typeface="Bricolage Grotesque"/>
                <a:cs typeface="Bricolage Grotesque"/>
                <a:sym typeface="Bricolage Grotesque"/>
              </a:rPr>
              <a:t>Understanding Information Literacy: Key Frameworks</a:t>
            </a:r>
            <a:endParaRPr/>
          </a:p>
        </p:txBody>
      </p:sp>
      <p:sp>
        <p:nvSpPr>
          <p:cNvPr id="522" name="Google Shape;522;p4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23" name="Google Shape;523;p44"/>
          <p:cNvGrpSpPr/>
          <p:nvPr/>
        </p:nvGrpSpPr>
        <p:grpSpPr>
          <a:xfrm>
            <a:off x="790770" y="-112458"/>
            <a:ext cx="1427175" cy="786776"/>
            <a:chOff x="0" y="-38100"/>
            <a:chExt cx="373234" cy="205757"/>
          </a:xfrm>
        </p:grpSpPr>
        <p:sp>
          <p:nvSpPr>
            <p:cNvPr id="524" name="Google Shape;524;p4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5" name="Google Shape;525;p4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26" name="Google Shape;526;p44"/>
          <p:cNvGrpSpPr/>
          <p:nvPr/>
        </p:nvGrpSpPr>
        <p:grpSpPr>
          <a:xfrm>
            <a:off x="0" y="-112458"/>
            <a:ext cx="315272" cy="786776"/>
            <a:chOff x="0" y="-38100"/>
            <a:chExt cx="82450" cy="205757"/>
          </a:xfrm>
        </p:grpSpPr>
        <p:sp>
          <p:nvSpPr>
            <p:cNvPr id="527" name="Google Shape;527;p4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8" name="Google Shape;528;p4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29" name="Google Shape;529;p44"/>
          <p:cNvGrpSpPr/>
          <p:nvPr/>
        </p:nvGrpSpPr>
        <p:grpSpPr>
          <a:xfrm>
            <a:off x="0" y="1116904"/>
            <a:ext cx="503883" cy="1931922"/>
            <a:chOff x="0" y="-38100"/>
            <a:chExt cx="131775" cy="505235"/>
          </a:xfrm>
        </p:grpSpPr>
        <p:sp>
          <p:nvSpPr>
            <p:cNvPr id="530" name="Google Shape;530;p4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1" name="Google Shape;531;p4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532" name="Google Shape;532;p44"/>
          <p:cNvSpPr/>
          <p:nvPr/>
        </p:nvSpPr>
        <p:spPr>
          <a:xfrm>
            <a:off x="1120586" y="2198965"/>
            <a:ext cx="7879979" cy="1088508"/>
          </a:xfrm>
          <a:prstGeom prst="roundRect">
            <a:avLst>
              <a:gd fmla="val 16667" name="adj"/>
            </a:avLst>
          </a:prstGeom>
          <a:solidFill>
            <a:srgbClr val="E6E6FA"/>
          </a:solidFill>
          <a:ln cap="flat" cmpd="sng" w="9525">
            <a:solidFill>
              <a:srgbClr val="646464"/>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US" sz="2500" u="none" cap="none" strike="noStrike">
                <a:solidFill>
                  <a:srgbClr val="000000"/>
                </a:solidFill>
                <a:latin typeface="Calibri"/>
                <a:ea typeface="Calibri"/>
                <a:cs typeface="Calibri"/>
                <a:sym typeface="Calibri"/>
              </a:rPr>
              <a:t>🔎 Authority is Constructed and Contextual</a:t>
            </a:r>
            <a:br>
              <a:rPr b="0" i="0" lang="en-US" sz="2200" u="none" cap="none" strike="noStrike">
                <a:solidFill>
                  <a:srgbClr val="000000"/>
                </a:solidFill>
                <a:latin typeface="Calibri"/>
                <a:ea typeface="Calibri"/>
                <a:cs typeface="Calibri"/>
                <a:sym typeface="Calibri"/>
              </a:rPr>
            </a:br>
            <a:r>
              <a:rPr b="0" i="0" lang="en-US" sz="2200" u="none" cap="none" strike="noStrike">
                <a:solidFill>
                  <a:srgbClr val="000000"/>
                </a:solidFill>
                <a:latin typeface="Calibri"/>
                <a:ea typeface="Calibri"/>
                <a:cs typeface="Calibri"/>
                <a:sym typeface="Calibri"/>
              </a:rPr>
              <a:t>Example: A climate scientist’s blog may be more reliable on climate change than a politician’s speech.</a:t>
            </a:r>
            <a:endParaRPr/>
          </a:p>
        </p:txBody>
      </p:sp>
      <p:sp>
        <p:nvSpPr>
          <p:cNvPr id="533" name="Google Shape;533;p44"/>
          <p:cNvSpPr/>
          <p:nvPr/>
        </p:nvSpPr>
        <p:spPr>
          <a:xfrm>
            <a:off x="1120586" y="3725403"/>
            <a:ext cx="7879979" cy="1195088"/>
          </a:xfrm>
          <a:prstGeom prst="roundRect">
            <a:avLst>
              <a:gd fmla="val 16667" name="adj"/>
            </a:avLst>
          </a:prstGeom>
          <a:solidFill>
            <a:srgbClr val="E6E6FA"/>
          </a:solidFill>
          <a:ln cap="flat" cmpd="sng" w="9525">
            <a:solidFill>
              <a:srgbClr val="646464"/>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2200" u="none" cap="none" strike="noStrike">
                <a:solidFill>
                  <a:srgbClr val="000000"/>
                </a:solidFill>
                <a:latin typeface="Calibri"/>
                <a:ea typeface="Calibri"/>
                <a:cs typeface="Calibri"/>
                <a:sym typeface="Calibri"/>
              </a:rPr>
              <a:t>🧾 </a:t>
            </a:r>
            <a:r>
              <a:rPr b="1" i="0" lang="en-US" sz="2500" u="none" cap="none" strike="noStrike">
                <a:solidFill>
                  <a:srgbClr val="000000"/>
                </a:solidFill>
                <a:latin typeface="Calibri"/>
                <a:ea typeface="Calibri"/>
                <a:cs typeface="Calibri"/>
                <a:sym typeface="Calibri"/>
              </a:rPr>
              <a:t>Information Comes in Many Formats &amp; Purposes</a:t>
            </a:r>
            <a:br>
              <a:rPr b="0" i="0" lang="en-US" sz="2200" u="none" cap="none" strike="noStrike">
                <a:solidFill>
                  <a:srgbClr val="000000"/>
                </a:solidFill>
                <a:latin typeface="Calibri"/>
                <a:ea typeface="Calibri"/>
                <a:cs typeface="Calibri"/>
                <a:sym typeface="Calibri"/>
              </a:rPr>
            </a:br>
            <a:r>
              <a:rPr b="0" i="0" lang="en-US" sz="2200" u="none" cap="none" strike="noStrike">
                <a:solidFill>
                  <a:srgbClr val="000000"/>
                </a:solidFill>
                <a:latin typeface="Calibri"/>
                <a:ea typeface="Calibri"/>
                <a:cs typeface="Calibri"/>
                <a:sym typeface="Calibri"/>
              </a:rPr>
              <a:t>Example: A peer-reviewed article is rigorous; a tweet is quick and informal.</a:t>
            </a:r>
            <a:endParaRPr/>
          </a:p>
        </p:txBody>
      </p:sp>
      <p:sp>
        <p:nvSpPr>
          <p:cNvPr id="534" name="Google Shape;534;p44"/>
          <p:cNvSpPr/>
          <p:nvPr/>
        </p:nvSpPr>
        <p:spPr>
          <a:xfrm>
            <a:off x="1120586" y="5199862"/>
            <a:ext cx="7897911" cy="1026979"/>
          </a:xfrm>
          <a:prstGeom prst="roundRect">
            <a:avLst>
              <a:gd fmla="val 16667" name="adj"/>
            </a:avLst>
          </a:prstGeom>
          <a:solidFill>
            <a:srgbClr val="E6E6FA"/>
          </a:solidFill>
          <a:ln cap="flat" cmpd="sng" w="9525">
            <a:solidFill>
              <a:srgbClr val="646464"/>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US" sz="2500" u="none" cap="none" strike="noStrike">
                <a:solidFill>
                  <a:srgbClr val="000000"/>
                </a:solidFill>
                <a:latin typeface="Calibri"/>
                <a:ea typeface="Calibri"/>
                <a:cs typeface="Calibri"/>
                <a:sym typeface="Calibri"/>
              </a:rPr>
              <a:t>💡 Information Has Legal, Ethical &amp; Economic Value</a:t>
            </a:r>
            <a:br>
              <a:rPr b="0" i="0" lang="en-US" sz="2200" u="none" cap="none" strike="noStrike">
                <a:solidFill>
                  <a:srgbClr val="000000"/>
                </a:solidFill>
                <a:latin typeface="Calibri"/>
                <a:ea typeface="Calibri"/>
                <a:cs typeface="Calibri"/>
                <a:sym typeface="Calibri"/>
              </a:rPr>
            </a:br>
            <a:r>
              <a:rPr b="0" i="0" lang="en-US" sz="2200" u="none" cap="none" strike="noStrike">
                <a:solidFill>
                  <a:srgbClr val="000000"/>
                </a:solidFill>
                <a:latin typeface="Calibri"/>
                <a:ea typeface="Calibri"/>
                <a:cs typeface="Calibri"/>
                <a:sym typeface="Calibri"/>
              </a:rPr>
              <a:t>Example: Plagiarism violates the intellectual property of others.</a:t>
            </a:r>
            <a:endParaRPr/>
          </a:p>
        </p:txBody>
      </p:sp>
      <p:sp>
        <p:nvSpPr>
          <p:cNvPr id="535" name="Google Shape;535;p44"/>
          <p:cNvSpPr/>
          <p:nvPr/>
        </p:nvSpPr>
        <p:spPr>
          <a:xfrm>
            <a:off x="1120586" y="6667244"/>
            <a:ext cx="7897911" cy="932573"/>
          </a:xfrm>
          <a:prstGeom prst="roundRect">
            <a:avLst>
              <a:gd fmla="val 16667" name="adj"/>
            </a:avLst>
          </a:prstGeom>
          <a:solidFill>
            <a:srgbClr val="E6E6FA"/>
          </a:solidFill>
          <a:ln cap="flat" cmpd="sng" w="9525">
            <a:solidFill>
              <a:srgbClr val="646464"/>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US" sz="2500" u="none" cap="none" strike="noStrike">
                <a:solidFill>
                  <a:srgbClr val="000000"/>
                </a:solidFill>
                <a:latin typeface="Calibri"/>
                <a:ea typeface="Calibri"/>
                <a:cs typeface="Calibri"/>
                <a:sym typeface="Calibri"/>
              </a:rPr>
              <a:t>🔍 Research is a Process of Inquiry</a:t>
            </a:r>
            <a:br>
              <a:rPr b="0" i="0" lang="en-US" sz="2200" u="none" cap="none" strike="noStrike">
                <a:solidFill>
                  <a:srgbClr val="000000"/>
                </a:solidFill>
                <a:latin typeface="Calibri"/>
                <a:ea typeface="Calibri"/>
                <a:cs typeface="Calibri"/>
                <a:sym typeface="Calibri"/>
              </a:rPr>
            </a:br>
            <a:r>
              <a:rPr b="0" i="0" lang="en-US" sz="2200" u="none" cap="none" strike="noStrike">
                <a:solidFill>
                  <a:srgbClr val="000000"/>
                </a:solidFill>
                <a:latin typeface="Calibri"/>
                <a:ea typeface="Calibri"/>
                <a:cs typeface="Calibri"/>
                <a:sym typeface="Calibri"/>
              </a:rPr>
              <a:t>Example: A student refines their topic as they learn more.</a:t>
            </a:r>
            <a:endParaRPr/>
          </a:p>
        </p:txBody>
      </p:sp>
      <p:sp>
        <p:nvSpPr>
          <p:cNvPr id="536" name="Google Shape;536;p44"/>
          <p:cNvSpPr/>
          <p:nvPr/>
        </p:nvSpPr>
        <p:spPr>
          <a:xfrm>
            <a:off x="1228160" y="8040220"/>
            <a:ext cx="7897912" cy="960345"/>
          </a:xfrm>
          <a:prstGeom prst="roundRect">
            <a:avLst>
              <a:gd fmla="val 16667" name="adj"/>
            </a:avLst>
          </a:prstGeom>
          <a:solidFill>
            <a:srgbClr val="E6E6FA"/>
          </a:solidFill>
          <a:ln cap="flat" cmpd="sng" w="9525">
            <a:solidFill>
              <a:srgbClr val="646464"/>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US" sz="2500" u="none" cap="none" strike="noStrike">
                <a:solidFill>
                  <a:srgbClr val="000000"/>
                </a:solidFill>
                <a:latin typeface="Calibri"/>
                <a:ea typeface="Calibri"/>
                <a:cs typeface="Calibri"/>
                <a:sym typeface="Calibri"/>
              </a:rPr>
              <a:t>🔗 Scholarship is a Conversation</a:t>
            </a:r>
            <a:br>
              <a:rPr b="0" i="0" lang="en-US" sz="2200" u="none" cap="none" strike="noStrike">
                <a:solidFill>
                  <a:srgbClr val="000000"/>
                </a:solidFill>
                <a:latin typeface="Calibri"/>
                <a:ea typeface="Calibri"/>
                <a:cs typeface="Calibri"/>
                <a:sym typeface="Calibri"/>
              </a:rPr>
            </a:br>
            <a:r>
              <a:rPr b="0" i="0" lang="en-US" sz="2200" u="none" cap="none" strike="noStrike">
                <a:solidFill>
                  <a:srgbClr val="000000"/>
                </a:solidFill>
                <a:latin typeface="Calibri"/>
                <a:ea typeface="Calibri"/>
                <a:cs typeface="Calibri"/>
                <a:sym typeface="Calibri"/>
              </a:rPr>
              <a:t>Example: Citing sources shows how your work fits into the broader dialogue.</a:t>
            </a:r>
            <a:endParaRPr/>
          </a:p>
        </p:txBody>
      </p:sp>
      <p:sp>
        <p:nvSpPr>
          <p:cNvPr id="537" name="Google Shape;537;p44"/>
          <p:cNvSpPr/>
          <p:nvPr/>
        </p:nvSpPr>
        <p:spPr>
          <a:xfrm>
            <a:off x="1228160" y="9331138"/>
            <a:ext cx="7621715" cy="816239"/>
          </a:xfrm>
          <a:prstGeom prst="roundRect">
            <a:avLst>
              <a:gd fmla="val 16667" name="adj"/>
            </a:avLst>
          </a:prstGeom>
          <a:solidFill>
            <a:srgbClr val="E6E6FA"/>
          </a:solidFill>
          <a:ln cap="flat" cmpd="sng" w="9525">
            <a:solidFill>
              <a:srgbClr val="646464"/>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US" sz="2500" u="none" cap="none" strike="noStrike">
                <a:solidFill>
                  <a:srgbClr val="000000"/>
                </a:solidFill>
                <a:latin typeface="Calibri"/>
                <a:ea typeface="Calibri"/>
                <a:cs typeface="Calibri"/>
                <a:sym typeface="Calibri"/>
              </a:rPr>
              <a:t>🧠 Searching is Strategic and Flexible</a:t>
            </a:r>
            <a:br>
              <a:rPr b="0" i="0" lang="en-US" sz="2200" u="none" cap="none" strike="noStrike">
                <a:solidFill>
                  <a:srgbClr val="000000"/>
                </a:solidFill>
                <a:latin typeface="Calibri"/>
                <a:ea typeface="Calibri"/>
                <a:cs typeface="Calibri"/>
                <a:sym typeface="Calibri"/>
              </a:rPr>
            </a:br>
            <a:r>
              <a:rPr b="0" i="0" lang="en-US" sz="2200" u="none" cap="none" strike="noStrike">
                <a:solidFill>
                  <a:srgbClr val="000000"/>
                </a:solidFill>
                <a:latin typeface="Calibri"/>
                <a:ea typeface="Calibri"/>
                <a:cs typeface="Calibri"/>
                <a:sym typeface="Calibri"/>
              </a:rPr>
              <a:t>Example: A skilled searcher tries different keywords and tools.</a:t>
            </a:r>
            <a:endParaRPr/>
          </a:p>
        </p:txBody>
      </p:sp>
      <p:sp>
        <p:nvSpPr>
          <p:cNvPr id="538" name="Google Shape;538;p44"/>
          <p:cNvSpPr/>
          <p:nvPr/>
        </p:nvSpPr>
        <p:spPr>
          <a:xfrm>
            <a:off x="10807499" y="3571514"/>
            <a:ext cx="5902713" cy="107721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3200" u="none" cap="none" strike="noStrike">
                <a:solidFill>
                  <a:srgbClr val="000000"/>
                </a:solidFill>
                <a:latin typeface="Calibri"/>
                <a:ea typeface="Calibri"/>
                <a:cs typeface="Calibri"/>
                <a:sym typeface="Calibri"/>
              </a:rPr>
              <a:t>ACRL Framework for Information Literacy for Higher Education</a:t>
            </a:r>
            <a:r>
              <a:rPr b="0" i="0" lang="en-US" sz="3200" u="none" cap="none" strike="noStrike">
                <a:solidFill>
                  <a:srgbClr val="000000"/>
                </a:solidFill>
                <a:latin typeface="Calibri"/>
                <a:ea typeface="Calibri"/>
                <a:cs typeface="Calibri"/>
                <a:sym typeface="Calibri"/>
              </a:rPr>
              <a:t> </a:t>
            </a:r>
            <a:endParaRPr b="0" i="0" sz="3200" u="none" cap="none" strike="noStrike">
              <a:solidFill>
                <a:srgbClr val="000000"/>
              </a:solidFill>
              <a:latin typeface="Arial"/>
              <a:ea typeface="Arial"/>
              <a:cs typeface="Arial"/>
              <a:sym typeface="Arial"/>
            </a:endParaRPr>
          </a:p>
        </p:txBody>
      </p:sp>
      <p:pic>
        <p:nvPicPr>
          <p:cNvPr id="539" name="Google Shape;539;p44"/>
          <p:cNvPicPr preferRelativeResize="0"/>
          <p:nvPr/>
        </p:nvPicPr>
        <p:blipFill rotWithShape="1">
          <a:blip r:embed="rId4">
            <a:alphaModFix/>
          </a:blip>
          <a:srcRect b="0" l="0" r="0" t="0"/>
          <a:stretch/>
        </p:blipFill>
        <p:spPr>
          <a:xfrm>
            <a:off x="11491888" y="5443029"/>
            <a:ext cx="4608724" cy="343202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p4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Activity 2: Map your info flow</a:t>
            </a:r>
            <a:endParaRPr/>
          </a:p>
        </p:txBody>
      </p:sp>
      <p:sp>
        <p:nvSpPr>
          <p:cNvPr id="545" name="Google Shape;545;p45"/>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sz="4000">
                <a:solidFill>
                  <a:schemeClr val="dk1"/>
                </a:solidFill>
              </a:rPr>
              <a:t>Key Objectives</a:t>
            </a:r>
            <a:endParaRPr/>
          </a:p>
          <a:p>
            <a:pPr indent="-431800" lvl="0" marL="457200" rtl="0" algn="l">
              <a:lnSpc>
                <a:spcPct val="100000"/>
              </a:lnSpc>
              <a:spcBef>
                <a:spcPts val="640"/>
              </a:spcBef>
              <a:spcAft>
                <a:spcPts val="0"/>
              </a:spcAft>
              <a:buSzPts val="3200"/>
              <a:buNone/>
            </a:pPr>
            <a:r>
              <a:t/>
            </a:r>
            <a:endParaRPr sz="4000">
              <a:solidFill>
                <a:schemeClr val="dk1"/>
              </a:solidFill>
            </a:endParaRPr>
          </a:p>
          <a:p>
            <a:pPr indent="-571500" lvl="0" marL="596900" rtl="0" algn="l">
              <a:lnSpc>
                <a:spcPct val="150000"/>
              </a:lnSpc>
              <a:spcBef>
                <a:spcPts val="640"/>
              </a:spcBef>
              <a:spcAft>
                <a:spcPts val="0"/>
              </a:spcAft>
              <a:buSzPts val="3200"/>
              <a:buFont typeface="Noto Sans Symbols"/>
              <a:buChar char="▪"/>
            </a:pPr>
            <a:r>
              <a:rPr lang="en-US" sz="4000">
                <a:solidFill>
                  <a:schemeClr val="dk1"/>
                </a:solidFill>
              </a:rPr>
              <a:t>Visualize your own daily journey through the digital world. </a:t>
            </a:r>
            <a:endParaRPr sz="4000">
              <a:solidFill>
                <a:schemeClr val="dk1"/>
              </a:solidFill>
            </a:endParaRPr>
          </a:p>
          <a:p>
            <a:pPr indent="-571500" lvl="0" marL="596900" rtl="0" algn="l">
              <a:lnSpc>
                <a:spcPct val="150000"/>
              </a:lnSpc>
              <a:spcBef>
                <a:spcPts val="640"/>
              </a:spcBef>
              <a:spcAft>
                <a:spcPts val="0"/>
              </a:spcAft>
              <a:buSzPts val="3200"/>
              <a:buFont typeface="Noto Sans Symbols"/>
              <a:buChar char="▪"/>
            </a:pPr>
            <a:r>
              <a:rPr lang="en-US" sz="4000">
                <a:solidFill>
                  <a:schemeClr val="dk1"/>
                </a:solidFill>
              </a:rPr>
              <a:t>Build self-awareness</a:t>
            </a:r>
            <a:endParaRPr/>
          </a:p>
          <a:p>
            <a:pPr indent="-571500" lvl="0" marL="596900" rtl="0" algn="l">
              <a:lnSpc>
                <a:spcPct val="150000"/>
              </a:lnSpc>
              <a:spcBef>
                <a:spcPts val="640"/>
              </a:spcBef>
              <a:spcAft>
                <a:spcPts val="0"/>
              </a:spcAft>
              <a:buSzPts val="3200"/>
              <a:buFont typeface="Noto Sans Symbols"/>
              <a:buChar char="▪"/>
            </a:pPr>
            <a:r>
              <a:rPr lang="en-US" sz="4000">
                <a:solidFill>
                  <a:schemeClr val="dk1"/>
                </a:solidFill>
              </a:rPr>
              <a:t>Conceptualize how critical thinking applies to our everyday lives</a:t>
            </a:r>
            <a:endParaRPr sz="4000">
              <a:solidFill>
                <a:schemeClr val="dk1"/>
              </a:solidFill>
            </a:endParaRPr>
          </a:p>
        </p:txBody>
      </p:sp>
      <p:sp>
        <p:nvSpPr>
          <p:cNvPr id="546" name="Google Shape;546;p4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47" name="Google Shape;547;p45"/>
          <p:cNvGrpSpPr/>
          <p:nvPr/>
        </p:nvGrpSpPr>
        <p:grpSpPr>
          <a:xfrm>
            <a:off x="790770" y="-112458"/>
            <a:ext cx="1427175" cy="786776"/>
            <a:chOff x="0" y="-38100"/>
            <a:chExt cx="373234" cy="205757"/>
          </a:xfrm>
        </p:grpSpPr>
        <p:sp>
          <p:nvSpPr>
            <p:cNvPr id="548" name="Google Shape;548;p4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9" name="Google Shape;549;p4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50" name="Google Shape;550;p45"/>
          <p:cNvGrpSpPr/>
          <p:nvPr/>
        </p:nvGrpSpPr>
        <p:grpSpPr>
          <a:xfrm>
            <a:off x="0" y="-112458"/>
            <a:ext cx="315272" cy="786776"/>
            <a:chOff x="0" y="-38100"/>
            <a:chExt cx="82450" cy="205757"/>
          </a:xfrm>
        </p:grpSpPr>
        <p:sp>
          <p:nvSpPr>
            <p:cNvPr id="551" name="Google Shape;551;p4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2" name="Google Shape;552;p4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53" name="Google Shape;553;p45"/>
          <p:cNvGrpSpPr/>
          <p:nvPr/>
        </p:nvGrpSpPr>
        <p:grpSpPr>
          <a:xfrm>
            <a:off x="0" y="1116904"/>
            <a:ext cx="503883" cy="1931922"/>
            <a:chOff x="0" y="-38100"/>
            <a:chExt cx="131775" cy="505235"/>
          </a:xfrm>
        </p:grpSpPr>
        <p:sp>
          <p:nvSpPr>
            <p:cNvPr id="554" name="Google Shape;554;p4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5" name="Google Shape;555;p4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9" name="Shape 559"/>
        <p:cNvGrpSpPr/>
        <p:nvPr/>
      </p:nvGrpSpPr>
      <p:grpSpPr>
        <a:xfrm>
          <a:off x="0" y="0"/>
          <a:ext cx="0" cy="0"/>
          <a:chOff x="0" y="0"/>
          <a:chExt cx="0" cy="0"/>
        </a:xfrm>
      </p:grpSpPr>
      <p:sp>
        <p:nvSpPr>
          <p:cNvPr id="560" name="Google Shape;560;p4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Activity 2: Map your info flow</a:t>
            </a:r>
            <a:endParaRPr/>
          </a:p>
        </p:txBody>
      </p:sp>
      <p:sp>
        <p:nvSpPr>
          <p:cNvPr id="561" name="Google Shape;561;p46"/>
          <p:cNvSpPr txBox="1"/>
          <p:nvPr>
            <p:ph idx="1" type="subTitle"/>
          </p:nvPr>
        </p:nvSpPr>
        <p:spPr>
          <a:xfrm>
            <a:off x="1013345" y="2589663"/>
            <a:ext cx="13007455" cy="7059304"/>
          </a:xfrm>
          <a:prstGeom prst="rect">
            <a:avLst/>
          </a:prstGeom>
          <a:noFill/>
          <a:ln>
            <a:noFill/>
          </a:ln>
        </p:spPr>
        <p:txBody>
          <a:bodyPr anchorCtr="0" anchor="t" bIns="45700" lIns="91425" spcFirstLastPara="1" rIns="91425" wrap="square" tIns="45700">
            <a:normAutofit lnSpcReduction="10000"/>
          </a:bodyPr>
          <a:lstStyle/>
          <a:p>
            <a:pPr indent="-431800" lvl="0" marL="457200" rtl="0" algn="l">
              <a:lnSpc>
                <a:spcPct val="100000"/>
              </a:lnSpc>
              <a:spcBef>
                <a:spcPts val="640"/>
              </a:spcBef>
              <a:spcAft>
                <a:spcPts val="0"/>
              </a:spcAft>
              <a:buSzPts val="3200"/>
              <a:buNone/>
            </a:pPr>
            <a:r>
              <a:rPr lang="en-US" sz="4000">
                <a:solidFill>
                  <a:schemeClr val="dk1"/>
                </a:solidFill>
              </a:rPr>
              <a:t>We're going to use a collaborative digital board like Padlet.</a:t>
            </a:r>
            <a:endParaRPr/>
          </a:p>
          <a:p>
            <a:pPr indent="-431800" lvl="0" marL="457200" rtl="0" algn="l">
              <a:lnSpc>
                <a:spcPct val="100000"/>
              </a:lnSpc>
              <a:spcBef>
                <a:spcPts val="640"/>
              </a:spcBef>
              <a:spcAft>
                <a:spcPts val="0"/>
              </a:spcAft>
              <a:buSzPts val="3200"/>
              <a:buNone/>
            </a:pPr>
            <a:r>
              <a:t/>
            </a:r>
            <a:endParaRPr sz="4000">
              <a:solidFill>
                <a:schemeClr val="dk1"/>
              </a:solidFill>
            </a:endParaRPr>
          </a:p>
          <a:p>
            <a:pPr indent="-431800" lvl="0" marL="457200" rtl="0" algn="l">
              <a:lnSpc>
                <a:spcPct val="100000"/>
              </a:lnSpc>
              <a:spcBef>
                <a:spcPts val="640"/>
              </a:spcBef>
              <a:spcAft>
                <a:spcPts val="0"/>
              </a:spcAft>
              <a:buSzPts val="3200"/>
              <a:buNone/>
            </a:pPr>
            <a:r>
              <a:rPr lang="en-US" sz="4000">
                <a:solidFill>
                  <a:schemeClr val="dk1"/>
                </a:solidFill>
              </a:rPr>
              <a:t>Please click on the link to access our 'Info Flow' template.</a:t>
            </a:r>
            <a:endParaRPr/>
          </a:p>
          <a:p>
            <a:pPr indent="-431800" lvl="0" marL="457200" rtl="0" algn="l">
              <a:lnSpc>
                <a:spcPct val="100000"/>
              </a:lnSpc>
              <a:spcBef>
                <a:spcPts val="640"/>
              </a:spcBef>
              <a:spcAft>
                <a:spcPts val="0"/>
              </a:spcAft>
              <a:buSzPts val="3200"/>
              <a:buNone/>
            </a:pPr>
            <a:r>
              <a:t/>
            </a:r>
            <a:endParaRPr sz="4000">
              <a:solidFill>
                <a:schemeClr val="dk1"/>
              </a:solidFill>
            </a:endParaRPr>
          </a:p>
          <a:p>
            <a:pPr indent="-431800" lvl="0" marL="457200" rtl="0" algn="l">
              <a:lnSpc>
                <a:spcPct val="100000"/>
              </a:lnSpc>
              <a:spcBef>
                <a:spcPts val="640"/>
              </a:spcBef>
              <a:spcAft>
                <a:spcPts val="0"/>
              </a:spcAft>
              <a:buSzPts val="3200"/>
              <a:buNone/>
            </a:pPr>
            <a:r>
              <a:rPr lang="en-US" sz="4000">
                <a:solidFill>
                  <a:schemeClr val="dk1"/>
                </a:solidFill>
              </a:rPr>
              <a:t>Use sticky notes or text boxes to map out all the digital sources you interact with. </a:t>
            </a:r>
            <a:endParaRPr sz="4000">
              <a:solidFill>
                <a:schemeClr val="dk1"/>
              </a:solidFill>
            </a:endParaRPr>
          </a:p>
          <a:p>
            <a:pPr indent="-431800" lvl="0" marL="457200" rtl="0" algn="l">
              <a:lnSpc>
                <a:spcPct val="100000"/>
              </a:lnSpc>
              <a:spcBef>
                <a:spcPts val="640"/>
              </a:spcBef>
              <a:spcAft>
                <a:spcPts val="0"/>
              </a:spcAft>
              <a:buSzPts val="3200"/>
              <a:buNone/>
            </a:pPr>
            <a:r>
              <a:t/>
            </a:r>
            <a:endParaRPr sz="4000">
              <a:solidFill>
                <a:schemeClr val="dk1"/>
              </a:solidFill>
            </a:endParaRPr>
          </a:p>
          <a:p>
            <a:pPr indent="-431800" lvl="0" marL="457200" rtl="0" algn="l">
              <a:lnSpc>
                <a:spcPct val="100000"/>
              </a:lnSpc>
              <a:spcBef>
                <a:spcPts val="640"/>
              </a:spcBef>
              <a:spcAft>
                <a:spcPts val="0"/>
              </a:spcAft>
              <a:buSzPts val="3200"/>
              <a:buNone/>
            </a:pPr>
            <a:r>
              <a:rPr lang="en-US" sz="4000">
                <a:solidFill>
                  <a:schemeClr val="dk1"/>
                </a:solidFill>
              </a:rPr>
              <a:t>Prompts:</a:t>
            </a:r>
            <a:endParaRPr/>
          </a:p>
          <a:p>
            <a:pPr indent="-431800" lvl="0" marL="457200" rtl="0" algn="l">
              <a:lnSpc>
                <a:spcPct val="100000"/>
              </a:lnSpc>
              <a:spcBef>
                <a:spcPts val="640"/>
              </a:spcBef>
              <a:spcAft>
                <a:spcPts val="0"/>
              </a:spcAft>
              <a:buSzPts val="3200"/>
              <a:buNone/>
            </a:pPr>
            <a:r>
              <a:t/>
            </a:r>
            <a:endParaRPr sz="4000">
              <a:solidFill>
                <a:schemeClr val="dk1"/>
              </a:solidFill>
            </a:endParaRPr>
          </a:p>
          <a:p>
            <a:pPr indent="-431800" lvl="0" marL="457200" rtl="0" algn="l">
              <a:lnSpc>
                <a:spcPct val="100000"/>
              </a:lnSpc>
              <a:spcBef>
                <a:spcPts val="640"/>
              </a:spcBef>
              <a:spcAft>
                <a:spcPts val="0"/>
              </a:spcAft>
              <a:buSzPts val="3200"/>
              <a:buNone/>
            </a:pPr>
            <a:r>
              <a:rPr lang="en-US" sz="4000">
                <a:solidFill>
                  <a:schemeClr val="dk1"/>
                </a:solidFill>
              </a:rPr>
              <a:t>'Where did you get your news?'</a:t>
            </a:r>
            <a:endParaRPr/>
          </a:p>
          <a:p>
            <a:pPr indent="-431800" lvl="0" marL="457200" rtl="0" algn="l">
              <a:lnSpc>
                <a:spcPct val="100000"/>
              </a:lnSpc>
              <a:spcBef>
                <a:spcPts val="640"/>
              </a:spcBef>
              <a:spcAft>
                <a:spcPts val="0"/>
              </a:spcAft>
              <a:buSzPts val="3200"/>
              <a:buNone/>
            </a:pPr>
            <a:r>
              <a:rPr lang="en-US" sz="4000">
                <a:solidFill>
                  <a:schemeClr val="dk1"/>
                </a:solidFill>
              </a:rPr>
              <a:t>'What social media platforms did you scroll through?'</a:t>
            </a:r>
            <a:endParaRPr/>
          </a:p>
          <a:p>
            <a:pPr indent="-431800" lvl="0" marL="457200" rtl="0" algn="l">
              <a:lnSpc>
                <a:spcPct val="100000"/>
              </a:lnSpc>
              <a:spcBef>
                <a:spcPts val="640"/>
              </a:spcBef>
              <a:spcAft>
                <a:spcPts val="0"/>
              </a:spcAft>
              <a:buSzPts val="3200"/>
              <a:buNone/>
            </a:pPr>
            <a:r>
              <a:t/>
            </a:r>
            <a:endParaRPr sz="4000">
              <a:solidFill>
                <a:schemeClr val="dk1"/>
              </a:solidFill>
            </a:endParaRPr>
          </a:p>
        </p:txBody>
      </p:sp>
      <p:sp>
        <p:nvSpPr>
          <p:cNvPr id="562" name="Google Shape;562;p4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63" name="Google Shape;563;p46"/>
          <p:cNvGrpSpPr/>
          <p:nvPr/>
        </p:nvGrpSpPr>
        <p:grpSpPr>
          <a:xfrm>
            <a:off x="790770" y="-112458"/>
            <a:ext cx="1427175" cy="786776"/>
            <a:chOff x="0" y="-38100"/>
            <a:chExt cx="373234" cy="205757"/>
          </a:xfrm>
        </p:grpSpPr>
        <p:sp>
          <p:nvSpPr>
            <p:cNvPr id="564" name="Google Shape;564;p4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5" name="Google Shape;565;p4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66" name="Google Shape;566;p46"/>
          <p:cNvGrpSpPr/>
          <p:nvPr/>
        </p:nvGrpSpPr>
        <p:grpSpPr>
          <a:xfrm>
            <a:off x="0" y="-112458"/>
            <a:ext cx="315272" cy="786776"/>
            <a:chOff x="0" y="-38100"/>
            <a:chExt cx="82450" cy="205757"/>
          </a:xfrm>
        </p:grpSpPr>
        <p:sp>
          <p:nvSpPr>
            <p:cNvPr id="567" name="Google Shape;567;p4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8" name="Google Shape;568;p4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69" name="Google Shape;569;p46"/>
          <p:cNvGrpSpPr/>
          <p:nvPr/>
        </p:nvGrpSpPr>
        <p:grpSpPr>
          <a:xfrm>
            <a:off x="0" y="1116904"/>
            <a:ext cx="503883" cy="1931922"/>
            <a:chOff x="0" y="-38100"/>
            <a:chExt cx="131775" cy="505235"/>
          </a:xfrm>
        </p:grpSpPr>
        <p:sp>
          <p:nvSpPr>
            <p:cNvPr id="570" name="Google Shape;570;p4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1" name="Google Shape;571;p4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72" name="Google Shape;572;p46"/>
          <p:cNvPicPr preferRelativeResize="0"/>
          <p:nvPr/>
        </p:nvPicPr>
        <p:blipFill rotWithShape="1">
          <a:blip r:embed="rId4">
            <a:alphaModFix/>
          </a:blip>
          <a:srcRect b="0" l="0" r="0" t="0"/>
          <a:stretch/>
        </p:blipFill>
        <p:spPr>
          <a:xfrm>
            <a:off x="13412200" y="2589661"/>
            <a:ext cx="4029637" cy="5763429"/>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6" name="Shape 576"/>
        <p:cNvGrpSpPr/>
        <p:nvPr/>
      </p:nvGrpSpPr>
      <p:grpSpPr>
        <a:xfrm>
          <a:off x="0" y="0"/>
          <a:ext cx="0" cy="0"/>
          <a:chOff x="0" y="0"/>
          <a:chExt cx="0" cy="0"/>
        </a:xfrm>
      </p:grpSpPr>
      <p:sp>
        <p:nvSpPr>
          <p:cNvPr id="577" name="Google Shape;577;p4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Activity 2: Map your info flow</a:t>
            </a:r>
            <a:endParaRPr/>
          </a:p>
        </p:txBody>
      </p:sp>
      <p:sp>
        <p:nvSpPr>
          <p:cNvPr id="578" name="Google Shape;578;p47"/>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t/>
            </a:r>
            <a:endParaRPr sz="4000">
              <a:solidFill>
                <a:schemeClr val="dk1"/>
              </a:solidFill>
            </a:endParaRPr>
          </a:p>
        </p:txBody>
      </p:sp>
      <p:sp>
        <p:nvSpPr>
          <p:cNvPr id="579" name="Google Shape;579;p4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80" name="Google Shape;580;p47"/>
          <p:cNvGrpSpPr/>
          <p:nvPr/>
        </p:nvGrpSpPr>
        <p:grpSpPr>
          <a:xfrm>
            <a:off x="790770" y="-112458"/>
            <a:ext cx="1427175" cy="786776"/>
            <a:chOff x="0" y="-38100"/>
            <a:chExt cx="373234" cy="205757"/>
          </a:xfrm>
        </p:grpSpPr>
        <p:sp>
          <p:nvSpPr>
            <p:cNvPr id="581" name="Google Shape;581;p4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2" name="Google Shape;582;p4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83" name="Google Shape;583;p47"/>
          <p:cNvGrpSpPr/>
          <p:nvPr/>
        </p:nvGrpSpPr>
        <p:grpSpPr>
          <a:xfrm>
            <a:off x="0" y="-112458"/>
            <a:ext cx="315272" cy="786776"/>
            <a:chOff x="0" y="-38100"/>
            <a:chExt cx="82450" cy="205757"/>
          </a:xfrm>
        </p:grpSpPr>
        <p:sp>
          <p:nvSpPr>
            <p:cNvPr id="584" name="Google Shape;584;p4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5" name="Google Shape;585;p4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86" name="Google Shape;586;p47"/>
          <p:cNvGrpSpPr/>
          <p:nvPr/>
        </p:nvGrpSpPr>
        <p:grpSpPr>
          <a:xfrm>
            <a:off x="0" y="1116904"/>
            <a:ext cx="503883" cy="1931922"/>
            <a:chOff x="0" y="-38100"/>
            <a:chExt cx="131775" cy="505235"/>
          </a:xfrm>
        </p:grpSpPr>
        <p:sp>
          <p:nvSpPr>
            <p:cNvPr id="587" name="Google Shape;587;p4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8" name="Google Shape;588;p4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89" name="Google Shape;589;p47"/>
          <p:cNvPicPr preferRelativeResize="0"/>
          <p:nvPr/>
        </p:nvPicPr>
        <p:blipFill rotWithShape="1">
          <a:blip r:embed="rId4">
            <a:alphaModFix/>
          </a:blip>
          <a:srcRect b="0" l="0" r="0" t="0"/>
          <a:stretch/>
        </p:blipFill>
        <p:spPr>
          <a:xfrm>
            <a:off x="157636" y="2124325"/>
            <a:ext cx="7671912" cy="7671912"/>
          </a:xfrm>
          <a:prstGeom prst="rect">
            <a:avLst/>
          </a:prstGeom>
          <a:noFill/>
          <a:ln>
            <a:noFill/>
          </a:ln>
        </p:spPr>
      </p:pic>
      <p:pic>
        <p:nvPicPr>
          <p:cNvPr id="590" name="Google Shape;590;p47"/>
          <p:cNvPicPr preferRelativeResize="0"/>
          <p:nvPr/>
        </p:nvPicPr>
        <p:blipFill rotWithShape="1">
          <a:blip r:embed="rId5">
            <a:alphaModFix/>
          </a:blip>
          <a:srcRect b="0" l="0" r="0" t="0"/>
          <a:stretch/>
        </p:blipFill>
        <p:spPr>
          <a:xfrm>
            <a:off x="7987184" y="2082863"/>
            <a:ext cx="10156824" cy="7460259"/>
          </a:xfrm>
          <a:prstGeom prst="rect">
            <a:avLst/>
          </a:prstGeom>
          <a:noFill/>
          <a:ln>
            <a:noFill/>
          </a:ln>
        </p:spPr>
      </p:pic>
      <p:sp>
        <p:nvSpPr>
          <p:cNvPr id="591" name="Google Shape;591;p47"/>
          <p:cNvSpPr txBox="1"/>
          <p:nvPr/>
        </p:nvSpPr>
        <p:spPr>
          <a:xfrm>
            <a:off x="15763164" y="9930785"/>
            <a:ext cx="202607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Generated by Co-pilot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sp>
        <p:nvSpPr>
          <p:cNvPr id="596" name="Google Shape;596;p48"/>
          <p:cNvSpPr txBox="1"/>
          <p:nvPr>
            <p:ph type="ctrTitle"/>
          </p:nvPr>
        </p:nvSpPr>
        <p:spPr>
          <a:xfrm>
            <a:off x="2693442" y="24648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t>ACRL/UNESCO Framework Overview</a:t>
            </a:r>
            <a:endParaRPr/>
          </a:p>
        </p:txBody>
      </p:sp>
      <p:sp>
        <p:nvSpPr>
          <p:cNvPr id="597" name="Google Shape;597;p4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98" name="Google Shape;598;p48"/>
          <p:cNvGrpSpPr/>
          <p:nvPr/>
        </p:nvGrpSpPr>
        <p:grpSpPr>
          <a:xfrm>
            <a:off x="790770" y="-112458"/>
            <a:ext cx="1427175" cy="786776"/>
            <a:chOff x="0" y="-38100"/>
            <a:chExt cx="373234" cy="205757"/>
          </a:xfrm>
        </p:grpSpPr>
        <p:sp>
          <p:nvSpPr>
            <p:cNvPr id="599" name="Google Shape;599;p4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00" name="Google Shape;600;p4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01" name="Google Shape;601;p48"/>
          <p:cNvGrpSpPr/>
          <p:nvPr/>
        </p:nvGrpSpPr>
        <p:grpSpPr>
          <a:xfrm>
            <a:off x="0" y="-112458"/>
            <a:ext cx="315272" cy="786776"/>
            <a:chOff x="0" y="-38100"/>
            <a:chExt cx="82450" cy="205757"/>
          </a:xfrm>
        </p:grpSpPr>
        <p:sp>
          <p:nvSpPr>
            <p:cNvPr id="602" name="Google Shape;602;p4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03" name="Google Shape;603;p4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04" name="Google Shape;604;p48"/>
          <p:cNvGrpSpPr/>
          <p:nvPr/>
        </p:nvGrpSpPr>
        <p:grpSpPr>
          <a:xfrm>
            <a:off x="0" y="1116904"/>
            <a:ext cx="503883" cy="1931922"/>
            <a:chOff x="0" y="-38100"/>
            <a:chExt cx="131775" cy="505235"/>
          </a:xfrm>
        </p:grpSpPr>
        <p:sp>
          <p:nvSpPr>
            <p:cNvPr id="605" name="Google Shape;605;p4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06" name="Google Shape;606;p4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07" name="Google Shape;607;p48"/>
          <p:cNvPicPr preferRelativeResize="0"/>
          <p:nvPr/>
        </p:nvPicPr>
        <p:blipFill rotWithShape="1">
          <a:blip r:embed="rId4">
            <a:alphaModFix/>
          </a:blip>
          <a:srcRect b="0" l="0" r="0" t="0"/>
          <a:stretch/>
        </p:blipFill>
        <p:spPr>
          <a:xfrm>
            <a:off x="1048956" y="1826242"/>
            <a:ext cx="8034933" cy="8034933"/>
          </a:xfrm>
          <a:prstGeom prst="rect">
            <a:avLst/>
          </a:prstGeom>
          <a:noFill/>
          <a:ln>
            <a:noFill/>
          </a:ln>
        </p:spPr>
      </p:pic>
      <p:pic>
        <p:nvPicPr>
          <p:cNvPr id="608" name="Google Shape;608;p48"/>
          <p:cNvPicPr preferRelativeResize="0"/>
          <p:nvPr/>
        </p:nvPicPr>
        <p:blipFill rotWithShape="1">
          <a:blip r:embed="rId5">
            <a:alphaModFix/>
          </a:blip>
          <a:srcRect b="0" l="0" r="0" t="0"/>
          <a:stretch/>
        </p:blipFill>
        <p:spPr>
          <a:xfrm>
            <a:off x="10391215" y="2858604"/>
            <a:ext cx="6362700" cy="63627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2" name="Shape 612"/>
        <p:cNvGrpSpPr/>
        <p:nvPr/>
      </p:nvGrpSpPr>
      <p:grpSpPr>
        <a:xfrm>
          <a:off x="0" y="0"/>
          <a:ext cx="0" cy="0"/>
          <a:chOff x="0" y="0"/>
          <a:chExt cx="0" cy="0"/>
        </a:xfrm>
      </p:grpSpPr>
      <p:sp>
        <p:nvSpPr>
          <p:cNvPr id="613" name="Google Shape;613;p4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Activity 2: Map your info flow</a:t>
            </a:r>
            <a:br>
              <a:rPr lang="en-US">
                <a:latin typeface="Bricolage Grotesque"/>
                <a:ea typeface="Bricolage Grotesque"/>
                <a:cs typeface="Bricolage Grotesque"/>
                <a:sym typeface="Bricolage Grotesque"/>
              </a:rPr>
            </a:br>
            <a:r>
              <a:rPr lang="en-US">
                <a:latin typeface="Bricolage Grotesque"/>
                <a:ea typeface="Bricolage Grotesque"/>
                <a:cs typeface="Bricolage Grotesque"/>
                <a:sym typeface="Bricolage Grotesque"/>
              </a:rPr>
              <a:t>Reflection</a:t>
            </a:r>
            <a:endParaRPr/>
          </a:p>
        </p:txBody>
      </p:sp>
      <p:sp>
        <p:nvSpPr>
          <p:cNvPr id="614" name="Google Shape;614;p49"/>
          <p:cNvSpPr txBox="1"/>
          <p:nvPr>
            <p:ph idx="1" type="subTitle"/>
          </p:nvPr>
        </p:nvSpPr>
        <p:spPr>
          <a:xfrm>
            <a:off x="1013346" y="2589663"/>
            <a:ext cx="10479408" cy="7059304"/>
          </a:xfrm>
          <a:prstGeom prst="rect">
            <a:avLst/>
          </a:prstGeom>
          <a:noFill/>
          <a:ln>
            <a:noFill/>
          </a:ln>
        </p:spPr>
        <p:txBody>
          <a:bodyPr anchorCtr="0" anchor="t" bIns="45700" lIns="91425" spcFirstLastPara="1" rIns="91425" wrap="square" tIns="45700">
            <a:norm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rPr>
              <a:t>What types of sources do you rely on the most?</a:t>
            </a:r>
            <a:endParaRPr/>
          </a:p>
          <a:p>
            <a:pPr indent="-571500" lvl="0" marL="596900" rtl="0" algn="l">
              <a:lnSpc>
                <a:spcPct val="100000"/>
              </a:lnSpc>
              <a:spcBef>
                <a:spcPts val="1840"/>
              </a:spcBef>
              <a:spcAft>
                <a:spcPts val="0"/>
              </a:spcAft>
              <a:buSzPts val="3200"/>
              <a:buFont typeface="Arial"/>
              <a:buChar char="•"/>
            </a:pPr>
            <a:r>
              <a:rPr lang="en-US" sz="4000">
                <a:solidFill>
                  <a:schemeClr val="dk1"/>
                </a:solidFill>
              </a:rPr>
              <a:t>Which parts of your info flow do you trust least, or feel you need more skills to navigate?</a:t>
            </a:r>
            <a:endParaRPr/>
          </a:p>
          <a:p>
            <a:pPr indent="-571500" lvl="0" marL="596900" rtl="0" algn="l">
              <a:lnSpc>
                <a:spcPct val="100000"/>
              </a:lnSpc>
              <a:spcBef>
                <a:spcPts val="1840"/>
              </a:spcBef>
              <a:spcAft>
                <a:spcPts val="0"/>
              </a:spcAft>
              <a:buSzPts val="3200"/>
              <a:buFont typeface="Arial"/>
              <a:buChar char="•"/>
            </a:pPr>
            <a:r>
              <a:rPr lang="en-US" sz="4000">
                <a:solidFill>
                  <a:schemeClr val="dk1"/>
                </a:solidFill>
              </a:rPr>
              <a:t>Do you see areas where developing more critical skills, like those we're discussing, would genuinely help you in your daily life – whether for personal decisions, professional tasks, or guiding students/children?</a:t>
            </a:r>
            <a:endParaRPr/>
          </a:p>
          <a:p>
            <a:pPr indent="-431800" lvl="0" marL="457200" rtl="0" algn="l">
              <a:lnSpc>
                <a:spcPct val="100000"/>
              </a:lnSpc>
              <a:spcBef>
                <a:spcPts val="1840"/>
              </a:spcBef>
              <a:spcAft>
                <a:spcPts val="0"/>
              </a:spcAft>
              <a:buSzPts val="3200"/>
              <a:buNone/>
            </a:pPr>
            <a:r>
              <a:t/>
            </a:r>
            <a:endParaRPr sz="4000">
              <a:solidFill>
                <a:schemeClr val="dk1"/>
              </a:solidFill>
            </a:endParaRPr>
          </a:p>
        </p:txBody>
      </p:sp>
      <p:sp>
        <p:nvSpPr>
          <p:cNvPr id="615" name="Google Shape;615;p4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16" name="Google Shape;616;p49"/>
          <p:cNvGrpSpPr/>
          <p:nvPr/>
        </p:nvGrpSpPr>
        <p:grpSpPr>
          <a:xfrm>
            <a:off x="790770" y="-112458"/>
            <a:ext cx="1427175" cy="786776"/>
            <a:chOff x="0" y="-38100"/>
            <a:chExt cx="373234" cy="205757"/>
          </a:xfrm>
        </p:grpSpPr>
        <p:sp>
          <p:nvSpPr>
            <p:cNvPr id="617" name="Google Shape;617;p4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18" name="Google Shape;618;p4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19" name="Google Shape;619;p49"/>
          <p:cNvGrpSpPr/>
          <p:nvPr/>
        </p:nvGrpSpPr>
        <p:grpSpPr>
          <a:xfrm>
            <a:off x="0" y="-112458"/>
            <a:ext cx="315272" cy="786776"/>
            <a:chOff x="0" y="-38100"/>
            <a:chExt cx="82450" cy="205757"/>
          </a:xfrm>
        </p:grpSpPr>
        <p:sp>
          <p:nvSpPr>
            <p:cNvPr id="620" name="Google Shape;620;p4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1" name="Google Shape;621;p4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22" name="Google Shape;622;p49"/>
          <p:cNvGrpSpPr/>
          <p:nvPr/>
        </p:nvGrpSpPr>
        <p:grpSpPr>
          <a:xfrm>
            <a:off x="0" y="1116904"/>
            <a:ext cx="503883" cy="1931922"/>
            <a:chOff x="0" y="-38100"/>
            <a:chExt cx="131775" cy="505235"/>
          </a:xfrm>
        </p:grpSpPr>
        <p:sp>
          <p:nvSpPr>
            <p:cNvPr id="623" name="Google Shape;623;p4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4" name="Google Shape;624;p4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25" name="Google Shape;625;p49"/>
          <p:cNvPicPr preferRelativeResize="0"/>
          <p:nvPr/>
        </p:nvPicPr>
        <p:blipFill rotWithShape="1">
          <a:blip r:embed="rId4">
            <a:alphaModFix/>
          </a:blip>
          <a:srcRect b="0" l="0" r="0" t="0"/>
          <a:stretch/>
        </p:blipFill>
        <p:spPr>
          <a:xfrm>
            <a:off x="12565433" y="3048822"/>
            <a:ext cx="4876404" cy="439563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4"/>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0" name="Google Shape;150;p24"/>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1" name="Google Shape;151;p24"/>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52" name="Google Shape;152;p24"/>
          <p:cNvGrpSpPr/>
          <p:nvPr/>
        </p:nvGrpSpPr>
        <p:grpSpPr>
          <a:xfrm>
            <a:off x="6111849" y="2794410"/>
            <a:ext cx="7685891" cy="2168895"/>
            <a:chOff x="0" y="-47625"/>
            <a:chExt cx="1484188" cy="418826"/>
          </a:xfrm>
        </p:grpSpPr>
        <p:sp>
          <p:nvSpPr>
            <p:cNvPr id="153" name="Google Shape;153;p24"/>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 name="Google Shape;154;p24"/>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5" name="Google Shape;155;p24"/>
          <p:cNvGrpSpPr/>
          <p:nvPr/>
        </p:nvGrpSpPr>
        <p:grpSpPr>
          <a:xfrm>
            <a:off x="-696258" y="-1193133"/>
            <a:ext cx="7178388" cy="12095887"/>
            <a:chOff x="0" y="-57150"/>
            <a:chExt cx="1890604" cy="3185748"/>
          </a:xfrm>
        </p:grpSpPr>
        <p:sp>
          <p:nvSpPr>
            <p:cNvPr id="156" name="Google Shape;156;p24"/>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 name="Google Shape;157;p24"/>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58" name="Google Shape;158;p24"/>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 name="Google Shape;159;p24"/>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 name="Google Shape;160;p24"/>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61" name="Google Shape;161;p24"/>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00</a:t>
            </a:r>
            <a:endParaRPr b="0" i="0" sz="1400" u="none" cap="none" strike="noStrike">
              <a:solidFill>
                <a:srgbClr val="000000"/>
              </a:solidFill>
              <a:latin typeface="Arial"/>
              <a:ea typeface="Arial"/>
              <a:cs typeface="Arial"/>
              <a:sym typeface="Arial"/>
            </a:endParaRPr>
          </a:p>
        </p:txBody>
      </p:sp>
      <p:sp>
        <p:nvSpPr>
          <p:cNvPr id="162" name="Google Shape;162;p24"/>
          <p:cNvSpPr txBox="1"/>
          <p:nvPr/>
        </p:nvSpPr>
        <p:spPr>
          <a:xfrm>
            <a:off x="4759921" y="3423551"/>
            <a:ext cx="9760500" cy="115724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Entry Assessment</a:t>
            </a:r>
            <a:endParaRPr b="0" i="0" sz="105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9" name="Shape 629"/>
        <p:cNvGrpSpPr/>
        <p:nvPr/>
      </p:nvGrpSpPr>
      <p:grpSpPr>
        <a:xfrm>
          <a:off x="0" y="0"/>
          <a:ext cx="0" cy="0"/>
          <a:chOff x="0" y="0"/>
          <a:chExt cx="0" cy="0"/>
        </a:xfrm>
      </p:grpSpPr>
      <p:sp>
        <p:nvSpPr>
          <p:cNvPr id="630" name="Google Shape;630;p5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Key Takeaways</a:t>
            </a:r>
            <a:endParaRPr/>
          </a:p>
        </p:txBody>
      </p:sp>
      <p:sp>
        <p:nvSpPr>
          <p:cNvPr id="631" name="Google Shape;631;p50"/>
          <p:cNvSpPr txBox="1"/>
          <p:nvPr>
            <p:ph idx="1" type="subTitle"/>
          </p:nvPr>
        </p:nvSpPr>
        <p:spPr>
          <a:xfrm>
            <a:off x="411452" y="2572511"/>
            <a:ext cx="10646147" cy="7059304"/>
          </a:xfrm>
          <a:prstGeom prst="rect">
            <a:avLst/>
          </a:prstGeom>
          <a:noFill/>
          <a:ln>
            <a:noFill/>
          </a:ln>
        </p:spPr>
        <p:txBody>
          <a:bodyPr anchorCtr="0" anchor="t" bIns="45700" lIns="91425" spcFirstLastPara="1" rIns="91425" wrap="square" tIns="45700">
            <a:noAutofit/>
          </a:bodyPr>
          <a:lstStyle/>
          <a:p>
            <a:pPr indent="-457200" lvl="0" marL="482600" rtl="0" algn="l">
              <a:lnSpc>
                <a:spcPct val="100000"/>
              </a:lnSpc>
              <a:spcBef>
                <a:spcPts val="640"/>
              </a:spcBef>
              <a:spcAft>
                <a:spcPts val="0"/>
              </a:spcAft>
              <a:buSzPts val="3200"/>
              <a:buFont typeface="Arial"/>
              <a:buChar char="•"/>
            </a:pPr>
            <a:r>
              <a:rPr lang="en-US" sz="2800">
                <a:solidFill>
                  <a:schemeClr val="dk1"/>
                </a:solidFill>
              </a:rPr>
              <a:t>Misinformation and disinformation are distinct but equally impactful forms of false information, requiring vigilant discernment.</a:t>
            </a:r>
            <a:endParaRPr/>
          </a:p>
          <a:p>
            <a:pPr indent="-368300" lvl="0" marL="596900" rtl="0" algn="l">
              <a:lnSpc>
                <a:spcPct val="100000"/>
              </a:lnSpc>
              <a:spcBef>
                <a:spcPts val="640"/>
              </a:spcBef>
              <a:spcAft>
                <a:spcPts val="0"/>
              </a:spcAft>
              <a:buSzPts val="3200"/>
              <a:buFont typeface="Arial"/>
              <a:buNone/>
            </a:pPr>
            <a:r>
              <a:t/>
            </a:r>
            <a:endParaRPr sz="2800">
              <a:solidFill>
                <a:schemeClr val="dk1"/>
              </a:solidFill>
            </a:endParaRPr>
          </a:p>
          <a:p>
            <a:pPr indent="-457200" lvl="0" marL="482600" rtl="0" algn="l">
              <a:lnSpc>
                <a:spcPct val="100000"/>
              </a:lnSpc>
              <a:spcBef>
                <a:spcPts val="640"/>
              </a:spcBef>
              <a:spcAft>
                <a:spcPts val="0"/>
              </a:spcAft>
              <a:buSzPts val="3200"/>
              <a:buFont typeface="Arial"/>
              <a:buChar char="•"/>
            </a:pPr>
            <a:r>
              <a:rPr lang="en-US" sz="2800">
                <a:solidFill>
                  <a:schemeClr val="dk1"/>
                </a:solidFill>
              </a:rPr>
              <a:t>Developing a critical eye for "red flags" and understanding different types of misleading content are crucial first steps in digital literacy.</a:t>
            </a:r>
            <a:endParaRPr/>
          </a:p>
          <a:p>
            <a:pPr indent="-254000" lvl="0" marL="482600" rtl="0" algn="l">
              <a:lnSpc>
                <a:spcPct val="100000"/>
              </a:lnSpc>
              <a:spcBef>
                <a:spcPts val="640"/>
              </a:spcBef>
              <a:spcAft>
                <a:spcPts val="0"/>
              </a:spcAft>
              <a:buSzPts val="3200"/>
              <a:buFont typeface="Arial"/>
              <a:buNone/>
            </a:pPr>
            <a:r>
              <a:t/>
            </a:r>
            <a:endParaRPr sz="2800">
              <a:solidFill>
                <a:schemeClr val="dk1"/>
              </a:solidFill>
            </a:endParaRPr>
          </a:p>
          <a:p>
            <a:pPr indent="-457200" lvl="0" marL="482600" rtl="0" algn="l">
              <a:lnSpc>
                <a:spcPct val="100000"/>
              </a:lnSpc>
              <a:spcBef>
                <a:spcPts val="640"/>
              </a:spcBef>
              <a:spcAft>
                <a:spcPts val="0"/>
              </a:spcAft>
              <a:buSzPts val="3200"/>
              <a:buFont typeface="Arial"/>
              <a:buChar char="•"/>
            </a:pPr>
            <a:r>
              <a:rPr lang="en-US" sz="2800">
                <a:solidFill>
                  <a:schemeClr val="dk1"/>
                </a:solidFill>
              </a:rPr>
              <a:t>Our daily digital habits profoundly shape the information we encounter, creating unique "info bubbles."</a:t>
            </a:r>
            <a:endParaRPr/>
          </a:p>
          <a:p>
            <a:pPr indent="-368300" lvl="0" marL="596900" rtl="0" algn="l">
              <a:lnSpc>
                <a:spcPct val="100000"/>
              </a:lnSpc>
              <a:spcBef>
                <a:spcPts val="640"/>
              </a:spcBef>
              <a:spcAft>
                <a:spcPts val="0"/>
              </a:spcAft>
              <a:buSzPts val="3200"/>
              <a:buFont typeface="Arial"/>
              <a:buNone/>
            </a:pPr>
            <a:r>
              <a:t/>
            </a:r>
            <a:endParaRPr sz="2800">
              <a:solidFill>
                <a:schemeClr val="dk1"/>
              </a:solidFill>
            </a:endParaRPr>
          </a:p>
          <a:p>
            <a:pPr indent="-457200" lvl="0" marL="482600" rtl="0" algn="l">
              <a:lnSpc>
                <a:spcPct val="100000"/>
              </a:lnSpc>
              <a:spcBef>
                <a:spcPts val="640"/>
              </a:spcBef>
              <a:spcAft>
                <a:spcPts val="0"/>
              </a:spcAft>
              <a:buSzPts val="3200"/>
              <a:buFont typeface="Arial"/>
              <a:buChar char="•"/>
            </a:pPr>
            <a:r>
              <a:rPr lang="en-US" sz="2800">
                <a:solidFill>
                  <a:schemeClr val="dk1"/>
                </a:solidFill>
              </a:rPr>
              <a:t>Self-awareness of our personal information flow is foundational for identifying areas where we can apply more critical evaluation skills.</a:t>
            </a:r>
            <a:endParaRPr/>
          </a:p>
          <a:p>
            <a:pPr indent="-254000" lvl="0" marL="482600" rtl="0" algn="l">
              <a:lnSpc>
                <a:spcPct val="100000"/>
              </a:lnSpc>
              <a:spcBef>
                <a:spcPts val="640"/>
              </a:spcBef>
              <a:spcAft>
                <a:spcPts val="0"/>
              </a:spcAft>
              <a:buSzPts val="3200"/>
              <a:buFont typeface="Arial"/>
              <a:buNone/>
            </a:pPr>
            <a:r>
              <a:t/>
            </a:r>
            <a:endParaRPr sz="2800">
              <a:solidFill>
                <a:schemeClr val="dk1"/>
              </a:solidFill>
            </a:endParaRPr>
          </a:p>
          <a:p>
            <a:pPr indent="-457200" lvl="0" marL="482600" rtl="0" algn="l">
              <a:lnSpc>
                <a:spcPct val="100000"/>
              </a:lnSpc>
              <a:spcBef>
                <a:spcPts val="640"/>
              </a:spcBef>
              <a:spcAft>
                <a:spcPts val="0"/>
              </a:spcAft>
              <a:buSzPts val="3200"/>
              <a:buFont typeface="Arial"/>
              <a:buChar char="•"/>
            </a:pPr>
            <a:r>
              <a:rPr lang="en-US" sz="2800">
                <a:solidFill>
                  <a:schemeClr val="dk1"/>
                </a:solidFill>
              </a:rPr>
              <a:t>Systematic frameworks (like UNESCO MIL and ACRL) provide essential tools and principles for exploring the complex digital landscape with confidence.</a:t>
            </a:r>
            <a:endParaRPr sz="2800">
              <a:solidFill>
                <a:schemeClr val="dk1"/>
              </a:solidFill>
            </a:endParaRPr>
          </a:p>
        </p:txBody>
      </p:sp>
      <p:sp>
        <p:nvSpPr>
          <p:cNvPr id="632" name="Google Shape;632;p5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33" name="Google Shape;633;p50"/>
          <p:cNvGrpSpPr/>
          <p:nvPr/>
        </p:nvGrpSpPr>
        <p:grpSpPr>
          <a:xfrm>
            <a:off x="790770" y="-112458"/>
            <a:ext cx="1427175" cy="786776"/>
            <a:chOff x="0" y="-38100"/>
            <a:chExt cx="373234" cy="205757"/>
          </a:xfrm>
        </p:grpSpPr>
        <p:sp>
          <p:nvSpPr>
            <p:cNvPr id="634" name="Google Shape;634;p5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35" name="Google Shape;635;p5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36" name="Google Shape;636;p50"/>
          <p:cNvGrpSpPr/>
          <p:nvPr/>
        </p:nvGrpSpPr>
        <p:grpSpPr>
          <a:xfrm>
            <a:off x="0" y="-112458"/>
            <a:ext cx="315272" cy="786776"/>
            <a:chOff x="0" y="-38100"/>
            <a:chExt cx="82450" cy="205757"/>
          </a:xfrm>
        </p:grpSpPr>
        <p:sp>
          <p:nvSpPr>
            <p:cNvPr id="637" name="Google Shape;637;p5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38" name="Google Shape;638;p5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39" name="Google Shape;639;p50"/>
          <p:cNvGrpSpPr/>
          <p:nvPr/>
        </p:nvGrpSpPr>
        <p:grpSpPr>
          <a:xfrm>
            <a:off x="0" y="1116904"/>
            <a:ext cx="503883" cy="1931922"/>
            <a:chOff x="0" y="-38100"/>
            <a:chExt cx="131775" cy="505235"/>
          </a:xfrm>
        </p:grpSpPr>
        <p:sp>
          <p:nvSpPr>
            <p:cNvPr id="640" name="Google Shape;640;p5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1" name="Google Shape;641;p5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42" name="Google Shape;642;p50"/>
          <p:cNvPicPr preferRelativeResize="0"/>
          <p:nvPr/>
        </p:nvPicPr>
        <p:blipFill rotWithShape="1">
          <a:blip r:embed="rId4">
            <a:alphaModFix/>
          </a:blip>
          <a:srcRect b="0" l="0" r="0" t="0"/>
          <a:stretch/>
        </p:blipFill>
        <p:spPr>
          <a:xfrm>
            <a:off x="11019411" y="4101050"/>
            <a:ext cx="7268589" cy="4344006"/>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6" name="Shape 646"/>
        <p:cNvGrpSpPr/>
        <p:nvPr/>
      </p:nvGrpSpPr>
      <p:grpSpPr>
        <a:xfrm>
          <a:off x="0" y="0"/>
          <a:ext cx="0" cy="0"/>
          <a:chOff x="0" y="0"/>
          <a:chExt cx="0" cy="0"/>
        </a:xfrm>
      </p:grpSpPr>
      <p:sp>
        <p:nvSpPr>
          <p:cNvPr id="647" name="Google Shape;647;g372ce4c99d4_0_0"/>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Readings</a:t>
            </a:r>
            <a:endParaRPr/>
          </a:p>
        </p:txBody>
      </p:sp>
      <p:sp>
        <p:nvSpPr>
          <p:cNvPr id="648" name="Google Shape;648;g372ce4c99d4_0_0"/>
          <p:cNvSpPr txBox="1"/>
          <p:nvPr>
            <p:ph idx="1" type="subTitle"/>
          </p:nvPr>
        </p:nvSpPr>
        <p:spPr>
          <a:xfrm>
            <a:off x="411452" y="2572511"/>
            <a:ext cx="10646100" cy="7059300"/>
          </a:xfrm>
          <a:prstGeom prst="rect">
            <a:avLst/>
          </a:prstGeom>
          <a:noFill/>
          <a:ln>
            <a:noFill/>
          </a:ln>
        </p:spPr>
        <p:txBody>
          <a:bodyPr anchorCtr="0" anchor="t" bIns="45700" lIns="91425" spcFirstLastPara="1" rIns="91425" wrap="square" tIns="45700">
            <a:noAutofit/>
          </a:bodyPr>
          <a:lstStyle/>
          <a:p>
            <a:pPr indent="-552450" lvl="0" marL="457200" rtl="0" algn="l">
              <a:spcBef>
                <a:spcPts val="0"/>
              </a:spcBef>
              <a:spcAft>
                <a:spcPts val="0"/>
              </a:spcAft>
              <a:buClr>
                <a:schemeClr val="dk1"/>
              </a:buClr>
              <a:buSzPts val="1900"/>
              <a:buFont typeface="Calibri"/>
              <a:buChar char="•"/>
            </a:pPr>
            <a:r>
              <a:rPr lang="en-US" sz="2000">
                <a:solidFill>
                  <a:schemeClr val="dk1"/>
                </a:solidFill>
              </a:rPr>
              <a:t>Alcolea-Díaz, G., Reig, R., &amp; Mancinas-Chávez, R. (2020). UNESCO's Media and Information Literacy Curriculum for Teachers from the Perspective of Structural Considerations of Information. Comunicar: Media Education Research Journal, 28(62), 99-109. </a:t>
            </a:r>
            <a:r>
              <a:rPr lang="en-US" sz="2000" u="sng">
                <a:solidFill>
                  <a:schemeClr val="hlink"/>
                </a:solidFill>
                <a:hlinkClick r:id="rId3"/>
              </a:rPr>
              <a:t>https://eric.ed.gov/?id=EJ1239122</a:t>
            </a:r>
            <a:r>
              <a:rPr lang="en-US" sz="2000">
                <a:solidFill>
                  <a:schemeClr val="dk1"/>
                </a:solidFill>
              </a:rPr>
              <a:t> </a:t>
            </a:r>
            <a:endParaRPr sz="2000">
              <a:solidFill>
                <a:schemeClr val="dk1"/>
              </a:solidFill>
            </a:endParaRPr>
          </a:p>
          <a:p>
            <a:pPr indent="-552450" lvl="0" marL="457200" rtl="0" algn="l">
              <a:spcBef>
                <a:spcPts val="800"/>
              </a:spcBef>
              <a:spcAft>
                <a:spcPts val="0"/>
              </a:spcAft>
              <a:buClr>
                <a:schemeClr val="dk1"/>
              </a:buClr>
              <a:buSzPts val="1900"/>
              <a:buFont typeface="Calibri"/>
              <a:buChar char="•"/>
            </a:pPr>
            <a:r>
              <a:rPr lang="en-US" sz="2000">
                <a:solidFill>
                  <a:schemeClr val="dk1"/>
                </a:solidFill>
              </a:rPr>
              <a:t>Aïmeur, E., Amri, S., &amp; Brassard, G. (2019). Fake news, disinformation and misinformation in social media: A review. Cybersecurity, 2(1), 1-14. </a:t>
            </a:r>
            <a:r>
              <a:rPr lang="en-US" sz="2000" u="sng">
                <a:solidFill>
                  <a:schemeClr val="hlink"/>
                </a:solidFill>
                <a:hlinkClick r:id="rId4"/>
              </a:rPr>
              <a:t>https://doi.org/10.1186/s42400-019-0027-4</a:t>
            </a:r>
            <a:r>
              <a:rPr lang="en-US" sz="2000">
                <a:solidFill>
                  <a:schemeClr val="dk1"/>
                </a:solidFill>
              </a:rPr>
              <a:t> </a:t>
            </a:r>
            <a:endParaRPr sz="2000">
              <a:solidFill>
                <a:schemeClr val="dk1"/>
              </a:solidFill>
            </a:endParaRPr>
          </a:p>
          <a:p>
            <a:pPr indent="-552450" lvl="0" marL="457200" rtl="0" algn="l">
              <a:spcBef>
                <a:spcPts val="800"/>
              </a:spcBef>
              <a:spcAft>
                <a:spcPts val="0"/>
              </a:spcAft>
              <a:buClr>
                <a:schemeClr val="dk1"/>
              </a:buClr>
              <a:buSzPts val="1900"/>
              <a:buFont typeface="Calibri"/>
              <a:buChar char="•"/>
            </a:pPr>
            <a:r>
              <a:rPr lang="en-US" sz="2000">
                <a:solidFill>
                  <a:schemeClr val="dk1"/>
                </a:solidFill>
              </a:rPr>
              <a:t>Goodsett, M. (2017). Critical thinking and the ACRL framework: Fake news and fallacies. Academic Library Association of Ohio. </a:t>
            </a:r>
            <a:r>
              <a:rPr lang="en-US" sz="2000" u="sng">
                <a:solidFill>
                  <a:schemeClr val="hlink"/>
                </a:solidFill>
                <a:hlinkClick r:id="rId5"/>
              </a:rPr>
              <a:t>https://engagedscholarship.csuohio.edu/msl_facpub/144/</a:t>
            </a:r>
            <a:r>
              <a:rPr lang="en-US" sz="2000">
                <a:solidFill>
                  <a:schemeClr val="dk1"/>
                </a:solidFill>
              </a:rPr>
              <a:t> </a:t>
            </a:r>
            <a:endParaRPr sz="2000">
              <a:solidFill>
                <a:schemeClr val="dk1"/>
              </a:solidFill>
            </a:endParaRPr>
          </a:p>
          <a:p>
            <a:pPr indent="-552450" lvl="0" marL="457200" rtl="0" algn="l">
              <a:spcBef>
                <a:spcPts val="800"/>
              </a:spcBef>
              <a:spcAft>
                <a:spcPts val="0"/>
              </a:spcAft>
              <a:buClr>
                <a:schemeClr val="dk1"/>
              </a:buClr>
              <a:buSzPts val="1900"/>
              <a:buFont typeface="Calibri"/>
              <a:buChar char="•"/>
            </a:pPr>
            <a:r>
              <a:rPr lang="en-US" sz="2000">
                <a:solidFill>
                  <a:schemeClr val="dk1"/>
                </a:solidFill>
              </a:rPr>
              <a:t>Association of College and Research Libraries. (2016). Framework for information literacy for higher education. American Library Association. </a:t>
            </a:r>
            <a:r>
              <a:rPr lang="en-US" sz="2000" u="sng">
                <a:solidFill>
                  <a:schemeClr val="hlink"/>
                </a:solidFill>
                <a:hlinkClick r:id="rId6"/>
              </a:rPr>
              <a:t>https://www.ala.org/acrl/standards/ilframework</a:t>
            </a:r>
            <a:r>
              <a:rPr lang="en-US" sz="2000">
                <a:solidFill>
                  <a:schemeClr val="dk1"/>
                </a:solidFill>
              </a:rPr>
              <a:t> </a:t>
            </a:r>
            <a:endParaRPr sz="2000">
              <a:solidFill>
                <a:schemeClr val="dk1"/>
              </a:solidFill>
            </a:endParaRPr>
          </a:p>
          <a:p>
            <a:pPr indent="-552450" lvl="0" marL="457200" rtl="0" algn="l">
              <a:spcBef>
                <a:spcPts val="800"/>
              </a:spcBef>
              <a:spcAft>
                <a:spcPts val="0"/>
              </a:spcAft>
              <a:buClr>
                <a:schemeClr val="dk1"/>
              </a:buClr>
              <a:buSzPts val="1900"/>
              <a:buFont typeface="Calibri"/>
              <a:buChar char="•"/>
            </a:pPr>
            <a:r>
              <a:rPr lang="en-US" sz="2000">
                <a:solidFill>
                  <a:schemeClr val="dk1"/>
                </a:solidFill>
              </a:rPr>
              <a:t>Pérez-Escolar, M., Lilleker, D., &amp; Tapia-Frade, A. (2023). A systematic literature review of the phenomenon of disinformation and misinformation. Media and Communication, 11(2), 76-87. </a:t>
            </a:r>
            <a:r>
              <a:rPr lang="en-US" sz="2000" u="sng">
                <a:solidFill>
                  <a:schemeClr val="hlink"/>
                </a:solidFill>
                <a:hlinkClick r:id="rId7"/>
              </a:rPr>
              <a:t>https://doi.org/10.17645/mac.v11i2.6453</a:t>
            </a:r>
            <a:r>
              <a:rPr lang="en-US" sz="2000">
                <a:solidFill>
                  <a:schemeClr val="dk1"/>
                </a:solidFill>
              </a:rPr>
              <a:t> </a:t>
            </a:r>
            <a:endParaRPr sz="2000">
              <a:solidFill>
                <a:schemeClr val="dk1"/>
              </a:solidFill>
            </a:endParaRPr>
          </a:p>
          <a:p>
            <a:pPr indent="-552450" lvl="0" marL="457200" rtl="0" algn="l">
              <a:spcBef>
                <a:spcPts val="800"/>
              </a:spcBef>
              <a:spcAft>
                <a:spcPts val="0"/>
              </a:spcAft>
              <a:buClr>
                <a:schemeClr val="dk1"/>
              </a:buClr>
              <a:buSzPts val="1900"/>
              <a:buFont typeface="Calibri"/>
              <a:buChar char="•"/>
            </a:pPr>
            <a:r>
              <a:rPr lang="en-US" sz="2000">
                <a:solidFill>
                  <a:schemeClr val="dk1"/>
                </a:solidFill>
              </a:rPr>
              <a:t>Cho, H., Cannon, J., Lopez, R., &amp; Li, W. (2022). Social media literacy: A conceptual framework. </a:t>
            </a:r>
            <a:r>
              <a:rPr i="1" lang="en-US" sz="2000">
                <a:solidFill>
                  <a:schemeClr val="dk1"/>
                </a:solidFill>
              </a:rPr>
              <a:t>New Media &amp; Society, 24</a:t>
            </a:r>
            <a:r>
              <a:rPr lang="en-US" sz="2000">
                <a:solidFill>
                  <a:schemeClr val="dk1"/>
                </a:solidFill>
              </a:rPr>
              <a:t>(2), 941–960.</a:t>
            </a:r>
            <a:endParaRPr sz="2000">
              <a:solidFill>
                <a:schemeClr val="dk1"/>
              </a:solidFill>
            </a:endParaRPr>
          </a:p>
          <a:p>
            <a:pPr indent="-508000" lvl="0" marL="457200" rtl="0" algn="l">
              <a:spcBef>
                <a:spcPts val="1400"/>
              </a:spcBef>
              <a:spcAft>
                <a:spcPts val="0"/>
              </a:spcAft>
              <a:buClr>
                <a:schemeClr val="dk1"/>
              </a:buClr>
              <a:buSzPts val="1200"/>
              <a:buFont typeface="Calibri"/>
              <a:buChar char="•"/>
            </a:pPr>
            <a:r>
              <a:rPr lang="en-US" sz="2000">
                <a:solidFill>
                  <a:schemeClr val="dk1"/>
                </a:solidFill>
              </a:rPr>
              <a:t>Vanwynsberghe, H., &amp; Verdegem, P. (2013). Integrating social media in education. </a:t>
            </a:r>
            <a:r>
              <a:rPr i="1" lang="en-US" sz="2000">
                <a:solidFill>
                  <a:schemeClr val="dk1"/>
                </a:solidFill>
              </a:rPr>
              <a:t>Computers and Education, 15</a:t>
            </a:r>
            <a:r>
              <a:rPr lang="en-US" sz="2000">
                <a:solidFill>
                  <a:schemeClr val="dk1"/>
                </a:solidFill>
              </a:rPr>
              <a:t>, 1–10.  </a:t>
            </a:r>
            <a:r>
              <a:rPr lang="en-US" sz="1900" u="sng">
                <a:solidFill>
                  <a:srgbClr val="0563C1"/>
                </a:solidFill>
                <a:hlinkClick r:id="rId8">
                  <a:extLst>
                    <a:ext uri="{A12FA001-AC4F-418D-AE19-62706E023703}">
                      <ahyp:hlinkClr val="tx"/>
                    </a:ext>
                  </a:extLst>
                </a:hlinkClick>
              </a:rPr>
              <a:t>https://doi.org/10.7771/1481-4374.2247</a:t>
            </a:r>
            <a:endParaRPr sz="3600">
              <a:solidFill>
                <a:schemeClr val="dk1"/>
              </a:solidFill>
            </a:endParaRPr>
          </a:p>
        </p:txBody>
      </p:sp>
      <p:sp>
        <p:nvSpPr>
          <p:cNvPr id="649" name="Google Shape;649;g372ce4c99d4_0_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9">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50" name="Google Shape;650;g372ce4c99d4_0_0"/>
          <p:cNvGrpSpPr/>
          <p:nvPr/>
        </p:nvGrpSpPr>
        <p:grpSpPr>
          <a:xfrm>
            <a:off x="790770" y="-112458"/>
            <a:ext cx="1427172" cy="786938"/>
            <a:chOff x="0" y="-38100"/>
            <a:chExt cx="373234" cy="205800"/>
          </a:xfrm>
        </p:grpSpPr>
        <p:sp>
          <p:nvSpPr>
            <p:cNvPr id="651" name="Google Shape;651;g372ce4c99d4_0_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52" name="Google Shape;652;g372ce4c99d4_0_0"/>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53" name="Google Shape;653;g372ce4c99d4_0_0"/>
          <p:cNvGrpSpPr/>
          <p:nvPr/>
        </p:nvGrpSpPr>
        <p:grpSpPr>
          <a:xfrm>
            <a:off x="0" y="-112458"/>
            <a:ext cx="315464" cy="786938"/>
            <a:chOff x="0" y="-38100"/>
            <a:chExt cx="82500" cy="205800"/>
          </a:xfrm>
        </p:grpSpPr>
        <p:sp>
          <p:nvSpPr>
            <p:cNvPr id="654" name="Google Shape;654;g372ce4c99d4_0_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55" name="Google Shape;655;g372ce4c99d4_0_0"/>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56" name="Google Shape;656;g372ce4c99d4_0_0"/>
          <p:cNvGrpSpPr/>
          <p:nvPr/>
        </p:nvGrpSpPr>
        <p:grpSpPr>
          <a:xfrm>
            <a:off x="0" y="1116904"/>
            <a:ext cx="503881" cy="1931918"/>
            <a:chOff x="0" y="-38100"/>
            <a:chExt cx="131775" cy="505235"/>
          </a:xfrm>
        </p:grpSpPr>
        <p:sp>
          <p:nvSpPr>
            <p:cNvPr id="657" name="Google Shape;657;g372ce4c99d4_0_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58" name="Google Shape;658;g372ce4c99d4_0_0"/>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School girl (14-15) reading on floor by bookshelf in library (Παρέχεται από Getty Images)" id="659" name="Google Shape;659;g372ce4c99d4_0_0"/>
          <p:cNvPicPr preferRelativeResize="0"/>
          <p:nvPr/>
        </p:nvPicPr>
        <p:blipFill>
          <a:blip r:embed="rId10">
            <a:alphaModFix/>
          </a:blip>
          <a:stretch>
            <a:fillRect/>
          </a:stretch>
        </p:blipFill>
        <p:spPr>
          <a:xfrm>
            <a:off x="11252252" y="2833816"/>
            <a:ext cx="6925650" cy="4619354"/>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3" name="Shape 663"/>
        <p:cNvGrpSpPr/>
        <p:nvPr/>
      </p:nvGrpSpPr>
      <p:grpSpPr>
        <a:xfrm>
          <a:off x="0" y="0"/>
          <a:ext cx="0" cy="0"/>
          <a:chOff x="0" y="0"/>
          <a:chExt cx="0" cy="0"/>
        </a:xfrm>
      </p:grpSpPr>
      <p:sp>
        <p:nvSpPr>
          <p:cNvPr id="664" name="Google Shape;664;p51"/>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5" name="Google Shape;665;p51"/>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6" name="Google Shape;666;p51"/>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67" name="Google Shape;667;p51"/>
          <p:cNvGrpSpPr/>
          <p:nvPr/>
        </p:nvGrpSpPr>
        <p:grpSpPr>
          <a:xfrm>
            <a:off x="6111849" y="2794410"/>
            <a:ext cx="7685891" cy="2168895"/>
            <a:chOff x="0" y="-47625"/>
            <a:chExt cx="1484188" cy="418826"/>
          </a:xfrm>
        </p:grpSpPr>
        <p:sp>
          <p:nvSpPr>
            <p:cNvPr id="668" name="Google Shape;668;p51"/>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9" name="Google Shape;669;p51"/>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70" name="Google Shape;670;p51"/>
          <p:cNvGrpSpPr/>
          <p:nvPr/>
        </p:nvGrpSpPr>
        <p:grpSpPr>
          <a:xfrm>
            <a:off x="-696258" y="-1193133"/>
            <a:ext cx="7178388" cy="12095887"/>
            <a:chOff x="0" y="-57150"/>
            <a:chExt cx="1890604" cy="3185748"/>
          </a:xfrm>
        </p:grpSpPr>
        <p:sp>
          <p:nvSpPr>
            <p:cNvPr id="671" name="Google Shape;671;p51"/>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2" name="Google Shape;672;p51"/>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673" name="Google Shape;673;p51"/>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4" name="Google Shape;674;p51"/>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5" name="Google Shape;675;p51"/>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676" name="Google Shape;676;p51"/>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03</a:t>
            </a:r>
            <a:endParaRPr b="0" i="0" sz="1400" u="none" cap="none" strike="noStrike">
              <a:solidFill>
                <a:srgbClr val="000000"/>
              </a:solidFill>
              <a:latin typeface="Arial"/>
              <a:ea typeface="Arial"/>
              <a:cs typeface="Arial"/>
              <a:sym typeface="Arial"/>
            </a:endParaRPr>
          </a:p>
        </p:txBody>
      </p:sp>
      <p:sp>
        <p:nvSpPr>
          <p:cNvPr id="677" name="Google Shape;677;p51"/>
          <p:cNvSpPr txBox="1"/>
          <p:nvPr/>
        </p:nvSpPr>
        <p:spPr>
          <a:xfrm>
            <a:off x="7911996" y="5295900"/>
            <a:ext cx="8395740" cy="498406"/>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None/>
            </a:pPr>
            <a:r>
              <a:rPr b="0" i="0" lang="en-US" sz="2399" u="none" cap="none" strike="noStrike">
                <a:solidFill>
                  <a:srgbClr val="343434"/>
                </a:solidFill>
                <a:latin typeface="Arial"/>
                <a:ea typeface="Arial"/>
                <a:cs typeface="Arial"/>
                <a:sym typeface="Arial"/>
              </a:rPr>
              <a:t>Smart Search Strategies</a:t>
            </a:r>
            <a:endParaRPr b="0" i="0" sz="1400" u="none" cap="none" strike="noStrike">
              <a:solidFill>
                <a:srgbClr val="000000"/>
              </a:solidFill>
              <a:latin typeface="Arial"/>
              <a:ea typeface="Arial"/>
              <a:cs typeface="Arial"/>
              <a:sym typeface="Arial"/>
            </a:endParaRPr>
          </a:p>
        </p:txBody>
      </p:sp>
      <p:sp>
        <p:nvSpPr>
          <p:cNvPr id="678" name="Google Shape;678;p51"/>
          <p:cNvSpPr txBox="1"/>
          <p:nvPr/>
        </p:nvSpPr>
        <p:spPr>
          <a:xfrm>
            <a:off x="7911996" y="3395850"/>
            <a:ext cx="9760500" cy="1504386"/>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i="0" lang="en-US" sz="10400" u="none" cap="none" strike="noStrike">
                <a:solidFill>
                  <a:srgbClr val="343434"/>
                </a:solidFill>
                <a:latin typeface="Arial"/>
                <a:ea typeface="Arial"/>
                <a:cs typeface="Arial"/>
                <a:sym typeface="Arial"/>
              </a:rPr>
              <a:t>Section 3</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2" name="Shape 682"/>
        <p:cNvGrpSpPr/>
        <p:nvPr/>
      </p:nvGrpSpPr>
      <p:grpSpPr>
        <a:xfrm>
          <a:off x="0" y="0"/>
          <a:ext cx="0" cy="0"/>
          <a:chOff x="0" y="0"/>
          <a:chExt cx="0" cy="0"/>
        </a:xfrm>
      </p:grpSpPr>
      <p:sp>
        <p:nvSpPr>
          <p:cNvPr id="683" name="Google Shape;683;p5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Activity 1: Mastering Boolean Operators &amp; Advanced Filters</a:t>
            </a:r>
            <a:endParaRPr/>
          </a:p>
        </p:txBody>
      </p:sp>
      <p:sp>
        <p:nvSpPr>
          <p:cNvPr id="684" name="Google Shape;684;p52"/>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sz="4000">
                <a:solidFill>
                  <a:schemeClr val="dk1"/>
                </a:solidFill>
              </a:rPr>
              <a:t>Why Learn Smart Search Strategies?</a:t>
            </a:r>
            <a:endParaRPr/>
          </a:p>
          <a:p>
            <a:pPr indent="-431800" lvl="0" marL="457200" rtl="0" algn="l">
              <a:lnSpc>
                <a:spcPct val="100000"/>
              </a:lnSpc>
              <a:spcBef>
                <a:spcPts val="640"/>
              </a:spcBef>
              <a:spcAft>
                <a:spcPts val="0"/>
              </a:spcAft>
              <a:buSzPts val="3200"/>
              <a:buNone/>
            </a:pPr>
            <a:r>
              <a:t/>
            </a:r>
            <a:endParaRPr sz="4000">
              <a:solidFill>
                <a:schemeClr val="dk1"/>
              </a:solidFill>
            </a:endParaRPr>
          </a:p>
          <a:p>
            <a:pPr indent="-571500" lvl="0" marL="596900" rtl="0" algn="l">
              <a:lnSpc>
                <a:spcPct val="100000"/>
              </a:lnSpc>
              <a:spcBef>
                <a:spcPts val="640"/>
              </a:spcBef>
              <a:spcAft>
                <a:spcPts val="0"/>
              </a:spcAft>
              <a:buSzPts val="3200"/>
              <a:buFont typeface="Noto Sans Symbols"/>
              <a:buChar char="⮚"/>
            </a:pPr>
            <a:r>
              <a:rPr lang="en-US" sz="4000">
                <a:solidFill>
                  <a:schemeClr val="dk1"/>
                </a:solidFill>
              </a:rPr>
              <a:t>Gain skills to refine online searches for accuracy and specificity.</a:t>
            </a:r>
            <a:endParaRPr/>
          </a:p>
          <a:p>
            <a:pPr indent="-571500" lvl="0" marL="596900" rtl="0" algn="l">
              <a:lnSpc>
                <a:spcPct val="100000"/>
              </a:lnSpc>
              <a:spcBef>
                <a:spcPts val="640"/>
              </a:spcBef>
              <a:spcAft>
                <a:spcPts val="0"/>
              </a:spcAft>
              <a:buSzPts val="3200"/>
              <a:buFont typeface="Noto Sans Symbols"/>
              <a:buChar char="⮚"/>
            </a:pPr>
            <a:r>
              <a:rPr lang="en-US" sz="4000">
                <a:solidFill>
                  <a:schemeClr val="dk1"/>
                </a:solidFill>
              </a:rPr>
              <a:t>Understand how Boolean operators and filters improve search results.</a:t>
            </a:r>
            <a:endParaRPr/>
          </a:p>
          <a:p>
            <a:pPr indent="-571500" lvl="0" marL="596900" rtl="0" algn="l">
              <a:lnSpc>
                <a:spcPct val="100000"/>
              </a:lnSpc>
              <a:spcBef>
                <a:spcPts val="640"/>
              </a:spcBef>
              <a:spcAft>
                <a:spcPts val="0"/>
              </a:spcAft>
              <a:buSzPts val="3200"/>
              <a:buFont typeface="Noto Sans Symbols"/>
              <a:buChar char="⮚"/>
            </a:pPr>
            <a:r>
              <a:rPr lang="en-US" sz="4000">
                <a:solidFill>
                  <a:schemeClr val="dk1"/>
                </a:solidFill>
              </a:rPr>
              <a:t>Explore algorithmic bias and how search engines influence visibility.</a:t>
            </a:r>
            <a:endParaRPr sz="4000">
              <a:solidFill>
                <a:schemeClr val="dk1"/>
              </a:solidFill>
            </a:endParaRPr>
          </a:p>
        </p:txBody>
      </p:sp>
      <p:sp>
        <p:nvSpPr>
          <p:cNvPr id="685" name="Google Shape;685;p5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86" name="Google Shape;686;p52"/>
          <p:cNvGrpSpPr/>
          <p:nvPr/>
        </p:nvGrpSpPr>
        <p:grpSpPr>
          <a:xfrm>
            <a:off x="790770" y="-112458"/>
            <a:ext cx="1427175" cy="786776"/>
            <a:chOff x="0" y="-38100"/>
            <a:chExt cx="373234" cy="205757"/>
          </a:xfrm>
        </p:grpSpPr>
        <p:sp>
          <p:nvSpPr>
            <p:cNvPr id="687" name="Google Shape;687;p5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8" name="Google Shape;688;p5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89" name="Google Shape;689;p52"/>
          <p:cNvGrpSpPr/>
          <p:nvPr/>
        </p:nvGrpSpPr>
        <p:grpSpPr>
          <a:xfrm>
            <a:off x="0" y="-112458"/>
            <a:ext cx="315272" cy="786776"/>
            <a:chOff x="0" y="-38100"/>
            <a:chExt cx="82450" cy="205757"/>
          </a:xfrm>
        </p:grpSpPr>
        <p:sp>
          <p:nvSpPr>
            <p:cNvPr id="690" name="Google Shape;690;p5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1" name="Google Shape;691;p5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92" name="Google Shape;692;p52"/>
          <p:cNvGrpSpPr/>
          <p:nvPr/>
        </p:nvGrpSpPr>
        <p:grpSpPr>
          <a:xfrm>
            <a:off x="0" y="1116904"/>
            <a:ext cx="503883" cy="1931922"/>
            <a:chOff x="0" y="-38100"/>
            <a:chExt cx="131775" cy="505235"/>
          </a:xfrm>
        </p:grpSpPr>
        <p:sp>
          <p:nvSpPr>
            <p:cNvPr id="693" name="Google Shape;693;p5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4" name="Google Shape;694;p5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8" name="Shape 698"/>
        <p:cNvGrpSpPr/>
        <p:nvPr/>
      </p:nvGrpSpPr>
      <p:grpSpPr>
        <a:xfrm>
          <a:off x="0" y="0"/>
          <a:ext cx="0" cy="0"/>
          <a:chOff x="0" y="0"/>
          <a:chExt cx="0" cy="0"/>
        </a:xfrm>
      </p:grpSpPr>
      <p:sp>
        <p:nvSpPr>
          <p:cNvPr id="699" name="Google Shape;699;p5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What are Boolean Operators?</a:t>
            </a:r>
            <a:endParaRPr/>
          </a:p>
        </p:txBody>
      </p:sp>
      <p:sp>
        <p:nvSpPr>
          <p:cNvPr id="700" name="Google Shape;700;p53"/>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Boolean Operators are </a:t>
            </a:r>
            <a:r>
              <a:rPr b="1" lang="en-US">
                <a:solidFill>
                  <a:schemeClr val="dk1"/>
                </a:solidFill>
                <a:latin typeface="Bricolage Grotesque"/>
                <a:ea typeface="Bricolage Grotesque"/>
                <a:cs typeface="Bricolage Grotesque"/>
                <a:sym typeface="Bricolage Grotesque"/>
              </a:rPr>
              <a:t>symbols </a:t>
            </a:r>
            <a:r>
              <a:rPr lang="en-US">
                <a:solidFill>
                  <a:schemeClr val="dk1"/>
                </a:solidFill>
                <a:latin typeface="Bricolage Grotesque"/>
                <a:ea typeface="Bricolage Grotesque"/>
                <a:cs typeface="Bricolage Grotesque"/>
                <a:sym typeface="Bricolage Grotesque"/>
              </a:rPr>
              <a:t>or</a:t>
            </a:r>
            <a:r>
              <a:rPr b="1" lang="en-US">
                <a:solidFill>
                  <a:schemeClr val="dk1"/>
                </a:solidFill>
                <a:latin typeface="Bricolage Grotesque"/>
                <a:ea typeface="Bricolage Grotesque"/>
                <a:cs typeface="Bricolage Grotesque"/>
                <a:sym typeface="Bricolage Grotesque"/>
              </a:rPr>
              <a:t> words </a:t>
            </a:r>
            <a:r>
              <a:rPr lang="en-US">
                <a:solidFill>
                  <a:schemeClr val="dk1"/>
                </a:solidFill>
                <a:latin typeface="Bricolage Grotesque"/>
                <a:ea typeface="Bricolage Grotesque"/>
                <a:cs typeface="Bricolage Grotesque"/>
                <a:sym typeface="Bricolage Grotesque"/>
              </a:rPr>
              <a:t>(AND, OR, NOT, quotations, parentheses, etc.) that refine search queries.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Examples:</a:t>
            </a:r>
            <a:endParaRPr/>
          </a:p>
          <a:p>
            <a:pPr indent="-457200" lvl="0" marL="482600" rtl="0" algn="l">
              <a:lnSpc>
                <a:spcPct val="15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"Climate Change" AND "Education" 🡪 Narrows search to results containing both terms.</a:t>
            </a:r>
            <a:endParaRPr/>
          </a:p>
          <a:p>
            <a:pPr indent="-457200" lvl="0" marL="482600" rtl="0" algn="l">
              <a:lnSpc>
                <a:spcPct val="15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"Climate Change" OR "Global Warming“🡪 Expands search to include either term.</a:t>
            </a:r>
            <a:endParaRPr/>
          </a:p>
          <a:p>
            <a:pPr indent="-457200" lvl="0" marL="482600" rtl="0" algn="l">
              <a:lnSpc>
                <a:spcPct val="15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"Climate Change" NOT "Politics“ 🡪 Excludes search results related to politics.</a:t>
            </a:r>
            <a:endParaRPr/>
          </a:p>
        </p:txBody>
      </p:sp>
      <p:sp>
        <p:nvSpPr>
          <p:cNvPr id="701" name="Google Shape;701;p5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02" name="Google Shape;702;p53"/>
          <p:cNvGrpSpPr/>
          <p:nvPr/>
        </p:nvGrpSpPr>
        <p:grpSpPr>
          <a:xfrm>
            <a:off x="790770" y="-112458"/>
            <a:ext cx="1427175" cy="786776"/>
            <a:chOff x="0" y="-38100"/>
            <a:chExt cx="373234" cy="205757"/>
          </a:xfrm>
        </p:grpSpPr>
        <p:sp>
          <p:nvSpPr>
            <p:cNvPr id="703" name="Google Shape;703;p5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04" name="Google Shape;704;p5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05" name="Google Shape;705;p53"/>
          <p:cNvGrpSpPr/>
          <p:nvPr/>
        </p:nvGrpSpPr>
        <p:grpSpPr>
          <a:xfrm>
            <a:off x="0" y="-112458"/>
            <a:ext cx="315272" cy="786776"/>
            <a:chOff x="0" y="-38100"/>
            <a:chExt cx="82450" cy="205757"/>
          </a:xfrm>
        </p:grpSpPr>
        <p:sp>
          <p:nvSpPr>
            <p:cNvPr id="706" name="Google Shape;706;p5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07" name="Google Shape;707;p5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08" name="Google Shape;708;p53"/>
          <p:cNvGrpSpPr/>
          <p:nvPr/>
        </p:nvGrpSpPr>
        <p:grpSpPr>
          <a:xfrm>
            <a:off x="0" y="1116904"/>
            <a:ext cx="503883" cy="1931922"/>
            <a:chOff x="0" y="-38100"/>
            <a:chExt cx="131775" cy="505235"/>
          </a:xfrm>
        </p:grpSpPr>
        <p:sp>
          <p:nvSpPr>
            <p:cNvPr id="709" name="Google Shape;709;p5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10" name="Google Shape;710;p5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4" name="Shape 714"/>
        <p:cNvGrpSpPr/>
        <p:nvPr/>
      </p:nvGrpSpPr>
      <p:grpSpPr>
        <a:xfrm>
          <a:off x="0" y="0"/>
          <a:ext cx="0" cy="0"/>
          <a:chOff x="0" y="0"/>
          <a:chExt cx="0" cy="0"/>
        </a:xfrm>
      </p:grpSpPr>
      <p:sp>
        <p:nvSpPr>
          <p:cNvPr id="715" name="Google Shape;715;p5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Why Boolean Operators Matter</a:t>
            </a:r>
            <a:endParaRPr/>
          </a:p>
        </p:txBody>
      </p:sp>
      <p:sp>
        <p:nvSpPr>
          <p:cNvPr id="716" name="Google Shape;716;p54"/>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Key Points:</a:t>
            </a:r>
            <a:endParaRPr/>
          </a:p>
          <a:p>
            <a:pPr indent="-457200" lvl="0" marL="482600" rtl="0" algn="l">
              <a:lnSpc>
                <a:spcPct val="15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Save time by narrowing or broadening searches.</a:t>
            </a:r>
            <a:endParaRPr/>
          </a:p>
          <a:p>
            <a:pPr indent="-457200" lvl="0" marL="482600" rtl="0" algn="l">
              <a:lnSpc>
                <a:spcPct val="15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Increase the relevance and precision of search results.</a:t>
            </a:r>
            <a:endParaRPr/>
          </a:p>
          <a:p>
            <a:pPr indent="-457200" lvl="0" marL="482600" rtl="0" algn="l">
              <a:lnSpc>
                <a:spcPct val="15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Useful for academic research, job hunting, and tracking specific information.</a:t>
            </a:r>
            <a:endParaRPr/>
          </a:p>
          <a:p>
            <a:pPr indent="-457200" lvl="0" marL="482600" rtl="0" algn="l">
              <a:lnSpc>
                <a:spcPct val="15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Example to drive the point home:</a:t>
            </a:r>
            <a:endParaRPr/>
          </a:p>
          <a:p>
            <a:pPr indent="-457200" lvl="1" marL="939800" rtl="0" algn="l">
              <a:lnSpc>
                <a:spcPct val="150000"/>
              </a:lnSpc>
              <a:spcBef>
                <a:spcPts val="560"/>
              </a:spcBef>
              <a:spcAft>
                <a:spcPts val="0"/>
              </a:spcAft>
              <a:buSzPts val="2800"/>
              <a:buFont typeface="Arial"/>
              <a:buChar char="•"/>
            </a:pPr>
            <a:r>
              <a:rPr lang="en-US">
                <a:solidFill>
                  <a:schemeClr val="dk1"/>
                </a:solidFill>
                <a:latin typeface="Bricolage Grotesque"/>
                <a:ea typeface="Bricolage Grotesque"/>
                <a:cs typeface="Bricolage Grotesque"/>
                <a:sym typeface="Bricolage Grotesque"/>
              </a:rPr>
              <a:t>searching "job postings" in multiple cities</a:t>
            </a:r>
            <a:endParaRPr>
              <a:solidFill>
                <a:schemeClr val="dk1"/>
              </a:solidFill>
            </a:endParaRPr>
          </a:p>
        </p:txBody>
      </p:sp>
      <p:sp>
        <p:nvSpPr>
          <p:cNvPr id="717" name="Google Shape;717;p5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18" name="Google Shape;718;p54"/>
          <p:cNvGrpSpPr/>
          <p:nvPr/>
        </p:nvGrpSpPr>
        <p:grpSpPr>
          <a:xfrm>
            <a:off x="790770" y="-112458"/>
            <a:ext cx="1427175" cy="786776"/>
            <a:chOff x="0" y="-38100"/>
            <a:chExt cx="373234" cy="205757"/>
          </a:xfrm>
        </p:grpSpPr>
        <p:sp>
          <p:nvSpPr>
            <p:cNvPr id="719" name="Google Shape;719;p5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20" name="Google Shape;720;p5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21" name="Google Shape;721;p54"/>
          <p:cNvGrpSpPr/>
          <p:nvPr/>
        </p:nvGrpSpPr>
        <p:grpSpPr>
          <a:xfrm>
            <a:off x="0" y="-112458"/>
            <a:ext cx="315272" cy="786776"/>
            <a:chOff x="0" y="-38100"/>
            <a:chExt cx="82450" cy="205757"/>
          </a:xfrm>
        </p:grpSpPr>
        <p:sp>
          <p:nvSpPr>
            <p:cNvPr id="722" name="Google Shape;722;p5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23" name="Google Shape;723;p5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24" name="Google Shape;724;p54"/>
          <p:cNvGrpSpPr/>
          <p:nvPr/>
        </p:nvGrpSpPr>
        <p:grpSpPr>
          <a:xfrm>
            <a:off x="0" y="1116904"/>
            <a:ext cx="503883" cy="1931922"/>
            <a:chOff x="0" y="-38100"/>
            <a:chExt cx="131775" cy="505235"/>
          </a:xfrm>
        </p:grpSpPr>
        <p:sp>
          <p:nvSpPr>
            <p:cNvPr id="725" name="Google Shape;725;p5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26" name="Google Shape;726;p5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0" name="Shape 730"/>
        <p:cNvGrpSpPr/>
        <p:nvPr/>
      </p:nvGrpSpPr>
      <p:grpSpPr>
        <a:xfrm>
          <a:off x="0" y="0"/>
          <a:ext cx="0" cy="0"/>
          <a:chOff x="0" y="0"/>
          <a:chExt cx="0" cy="0"/>
        </a:xfrm>
      </p:grpSpPr>
      <p:sp>
        <p:nvSpPr>
          <p:cNvPr id="731" name="Google Shape;731;p5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Watch in Action!</a:t>
            </a:r>
            <a:endParaRPr/>
          </a:p>
        </p:txBody>
      </p:sp>
      <p:sp>
        <p:nvSpPr>
          <p:cNvPr id="732" name="Google Shape;732;p55"/>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p:txBody>
      </p:sp>
      <p:sp>
        <p:nvSpPr>
          <p:cNvPr id="733" name="Google Shape;733;p5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34" name="Google Shape;734;p55"/>
          <p:cNvGrpSpPr/>
          <p:nvPr/>
        </p:nvGrpSpPr>
        <p:grpSpPr>
          <a:xfrm>
            <a:off x="790770" y="-112458"/>
            <a:ext cx="1427175" cy="786776"/>
            <a:chOff x="0" y="-38100"/>
            <a:chExt cx="373234" cy="205757"/>
          </a:xfrm>
        </p:grpSpPr>
        <p:sp>
          <p:nvSpPr>
            <p:cNvPr id="735" name="Google Shape;735;p5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36" name="Google Shape;736;p5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37" name="Google Shape;737;p55"/>
          <p:cNvGrpSpPr/>
          <p:nvPr/>
        </p:nvGrpSpPr>
        <p:grpSpPr>
          <a:xfrm>
            <a:off x="0" y="-112458"/>
            <a:ext cx="315272" cy="786776"/>
            <a:chOff x="0" y="-38100"/>
            <a:chExt cx="82450" cy="205757"/>
          </a:xfrm>
        </p:grpSpPr>
        <p:sp>
          <p:nvSpPr>
            <p:cNvPr id="738" name="Google Shape;738;p5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39" name="Google Shape;739;p5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40" name="Google Shape;740;p55"/>
          <p:cNvGrpSpPr/>
          <p:nvPr/>
        </p:nvGrpSpPr>
        <p:grpSpPr>
          <a:xfrm>
            <a:off x="0" y="1116904"/>
            <a:ext cx="503883" cy="1931922"/>
            <a:chOff x="0" y="-38100"/>
            <a:chExt cx="131775" cy="505235"/>
          </a:xfrm>
        </p:grpSpPr>
        <p:sp>
          <p:nvSpPr>
            <p:cNvPr id="741" name="Google Shape;741;p5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42" name="Google Shape;742;p5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43" name="Google Shape;743;p55" title="Boolean Operators"/>
          <p:cNvPicPr preferRelativeResize="0"/>
          <p:nvPr/>
        </p:nvPicPr>
        <p:blipFill rotWithShape="1">
          <a:blip r:embed="rId4">
            <a:alphaModFix/>
          </a:blip>
          <a:srcRect b="0" l="0" r="0" t="0"/>
          <a:stretch/>
        </p:blipFill>
        <p:spPr>
          <a:xfrm>
            <a:off x="2693442" y="2124325"/>
            <a:ext cx="13452995" cy="7600942"/>
          </a:xfrm>
          <a:prstGeom prst="rect">
            <a:avLst/>
          </a:prstGeom>
          <a:noFill/>
          <a:ln>
            <a:noFill/>
          </a:ln>
        </p:spPr>
      </p:pic>
      <p:sp>
        <p:nvSpPr>
          <p:cNvPr id="744" name="Google Shape;744;p55"/>
          <p:cNvSpPr txBox="1"/>
          <p:nvPr/>
        </p:nvSpPr>
        <p:spPr>
          <a:xfrm>
            <a:off x="12439650" y="9806528"/>
            <a:ext cx="914400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sng" cap="none" strike="noStrike">
                <a:solidFill>
                  <a:srgbClr val="000000"/>
                </a:solidFill>
                <a:latin typeface="Arial"/>
                <a:ea typeface="Arial"/>
                <a:cs typeface="Arial"/>
                <a:sym typeface="Arial"/>
                <a:hlinkClick r:id="rId5">
                  <a:extLst>
                    <a:ext uri="{A12FA001-AC4F-418D-AE19-62706E023703}">
                      <ahyp:hlinkClr val="tx"/>
                    </a:ext>
                  </a:extLst>
                </a:hlinkClick>
              </a:rPr>
              <a:t>https://youtu.be/NqLqEbFUKNk?si=Nz_kX0H-VzE0ENMm</a:t>
            </a:r>
            <a:r>
              <a:rPr b="0" i="0" lang="en-U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3"/>
                                        </p:tgtEl>
                                        <p:attrNameLst>
                                          <p:attrName>style.visibility</p:attrName>
                                        </p:attrNameLst>
                                      </p:cBhvr>
                                      <p:to>
                                        <p:strVal val="visible"/>
                                      </p:to>
                                    </p:set>
                                    <p:animEffect filter="fade" transition="in">
                                      <p:cBhvr>
                                        <p:cTn dur="1"/>
                                        <p:tgtEl>
                                          <p:spTgt spid="74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8" name="Shape 748"/>
        <p:cNvGrpSpPr/>
        <p:nvPr/>
      </p:nvGrpSpPr>
      <p:grpSpPr>
        <a:xfrm>
          <a:off x="0" y="0"/>
          <a:ext cx="0" cy="0"/>
          <a:chOff x="0" y="0"/>
          <a:chExt cx="0" cy="0"/>
        </a:xfrm>
      </p:grpSpPr>
      <p:sp>
        <p:nvSpPr>
          <p:cNvPr id="749" name="Google Shape;749;p5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Going Beyond Boolean — Filters Help Too</a:t>
            </a:r>
            <a:endParaRPr/>
          </a:p>
        </p:txBody>
      </p:sp>
      <p:sp>
        <p:nvSpPr>
          <p:cNvPr id="750" name="Google Shape;750;p56"/>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Key Filters: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 Date ranges, specific file types (e.g., PDFs), and region-specific results.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Example: </a:t>
            </a:r>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Apply a filter to display only recent articles published in the last year.</a:t>
            </a:r>
            <a:endParaRPr>
              <a:solidFill>
                <a:schemeClr val="dk1"/>
              </a:solidFill>
            </a:endParaRPr>
          </a:p>
        </p:txBody>
      </p:sp>
      <p:sp>
        <p:nvSpPr>
          <p:cNvPr id="751" name="Google Shape;751;p5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52" name="Google Shape;752;p56"/>
          <p:cNvGrpSpPr/>
          <p:nvPr/>
        </p:nvGrpSpPr>
        <p:grpSpPr>
          <a:xfrm>
            <a:off x="790770" y="-112458"/>
            <a:ext cx="1427175" cy="786776"/>
            <a:chOff x="0" y="-38100"/>
            <a:chExt cx="373234" cy="205757"/>
          </a:xfrm>
        </p:grpSpPr>
        <p:sp>
          <p:nvSpPr>
            <p:cNvPr id="753" name="Google Shape;753;p5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54" name="Google Shape;754;p5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55" name="Google Shape;755;p56"/>
          <p:cNvGrpSpPr/>
          <p:nvPr/>
        </p:nvGrpSpPr>
        <p:grpSpPr>
          <a:xfrm>
            <a:off x="0" y="-112458"/>
            <a:ext cx="315272" cy="786776"/>
            <a:chOff x="0" y="-38100"/>
            <a:chExt cx="82450" cy="205757"/>
          </a:xfrm>
        </p:grpSpPr>
        <p:sp>
          <p:nvSpPr>
            <p:cNvPr id="756" name="Google Shape;756;p5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57" name="Google Shape;757;p5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58" name="Google Shape;758;p56"/>
          <p:cNvGrpSpPr/>
          <p:nvPr/>
        </p:nvGrpSpPr>
        <p:grpSpPr>
          <a:xfrm>
            <a:off x="0" y="1116904"/>
            <a:ext cx="503883" cy="1931922"/>
            <a:chOff x="0" y="-38100"/>
            <a:chExt cx="131775" cy="505235"/>
          </a:xfrm>
        </p:grpSpPr>
        <p:sp>
          <p:nvSpPr>
            <p:cNvPr id="759" name="Google Shape;759;p5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0" name="Google Shape;760;p5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4" name="Shape 764"/>
        <p:cNvGrpSpPr/>
        <p:nvPr/>
      </p:nvGrpSpPr>
      <p:grpSpPr>
        <a:xfrm>
          <a:off x="0" y="0"/>
          <a:ext cx="0" cy="0"/>
          <a:chOff x="0" y="0"/>
          <a:chExt cx="0" cy="0"/>
        </a:xfrm>
      </p:grpSpPr>
      <p:sp>
        <p:nvSpPr>
          <p:cNvPr id="765" name="Google Shape;765;p5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Try It Yourself!</a:t>
            </a:r>
            <a:endParaRPr/>
          </a:p>
        </p:txBody>
      </p:sp>
      <p:sp>
        <p:nvSpPr>
          <p:cNvPr id="766" name="Google Shape;766;p57"/>
          <p:cNvSpPr txBox="1"/>
          <p:nvPr>
            <p:ph idx="1" type="subTitle"/>
          </p:nvPr>
        </p:nvSpPr>
        <p:spPr>
          <a:xfrm>
            <a:off x="1013345" y="2589663"/>
            <a:ext cx="6720955"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Instructions: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Search query: (e.g., "recycling" NOT "plastic")</a:t>
            </a:r>
            <a:endParaRPr/>
          </a:p>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Use filters to limit results by date or type.</a:t>
            </a:r>
            <a:endParaRPr/>
          </a:p>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Post one interesting and relevant result in the shared Padlet.</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767" name="Google Shape;767;p5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68" name="Google Shape;768;p57"/>
          <p:cNvGrpSpPr/>
          <p:nvPr/>
        </p:nvGrpSpPr>
        <p:grpSpPr>
          <a:xfrm>
            <a:off x="790770" y="-112458"/>
            <a:ext cx="1427175" cy="786776"/>
            <a:chOff x="0" y="-38100"/>
            <a:chExt cx="373234" cy="205757"/>
          </a:xfrm>
        </p:grpSpPr>
        <p:sp>
          <p:nvSpPr>
            <p:cNvPr id="769" name="Google Shape;769;p5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0" name="Google Shape;770;p5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71" name="Google Shape;771;p57"/>
          <p:cNvGrpSpPr/>
          <p:nvPr/>
        </p:nvGrpSpPr>
        <p:grpSpPr>
          <a:xfrm>
            <a:off x="0" y="-112458"/>
            <a:ext cx="315272" cy="786776"/>
            <a:chOff x="0" y="-38100"/>
            <a:chExt cx="82450" cy="205757"/>
          </a:xfrm>
        </p:grpSpPr>
        <p:sp>
          <p:nvSpPr>
            <p:cNvPr id="772" name="Google Shape;772;p5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3" name="Google Shape;773;p5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74" name="Google Shape;774;p57"/>
          <p:cNvGrpSpPr/>
          <p:nvPr/>
        </p:nvGrpSpPr>
        <p:grpSpPr>
          <a:xfrm>
            <a:off x="0" y="1116904"/>
            <a:ext cx="503883" cy="1931922"/>
            <a:chOff x="0" y="-38100"/>
            <a:chExt cx="131775" cy="505235"/>
          </a:xfrm>
        </p:grpSpPr>
        <p:sp>
          <p:nvSpPr>
            <p:cNvPr id="775" name="Google Shape;775;p5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6" name="Google Shape;776;p5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77" name="Google Shape;777;p57"/>
          <p:cNvPicPr preferRelativeResize="0"/>
          <p:nvPr/>
        </p:nvPicPr>
        <p:blipFill rotWithShape="1">
          <a:blip r:embed="rId4">
            <a:alphaModFix/>
          </a:blip>
          <a:srcRect b="0" l="0" r="0" t="0"/>
          <a:stretch/>
        </p:blipFill>
        <p:spPr>
          <a:xfrm>
            <a:off x="8121587" y="353773"/>
            <a:ext cx="9754961" cy="9754961"/>
          </a:xfrm>
          <a:prstGeom prst="rect">
            <a:avLst/>
          </a:prstGeom>
          <a:noFill/>
          <a:ln>
            <a:noFill/>
          </a:ln>
        </p:spPr>
      </p:pic>
      <p:sp>
        <p:nvSpPr>
          <p:cNvPr id="778" name="Google Shape;778;p57"/>
          <p:cNvSpPr txBox="1"/>
          <p:nvPr/>
        </p:nvSpPr>
        <p:spPr>
          <a:xfrm>
            <a:off x="15763164" y="9930785"/>
            <a:ext cx="202607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Generated by Co-pilot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2" name="Shape 782"/>
        <p:cNvGrpSpPr/>
        <p:nvPr/>
      </p:nvGrpSpPr>
      <p:grpSpPr>
        <a:xfrm>
          <a:off x="0" y="0"/>
          <a:ext cx="0" cy="0"/>
          <a:chOff x="0" y="0"/>
          <a:chExt cx="0" cy="0"/>
        </a:xfrm>
      </p:grpSpPr>
      <p:sp>
        <p:nvSpPr>
          <p:cNvPr id="783" name="Google Shape;783;p5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What Did You Find?</a:t>
            </a:r>
            <a:endParaRPr/>
          </a:p>
        </p:txBody>
      </p:sp>
      <p:sp>
        <p:nvSpPr>
          <p:cNvPr id="784" name="Google Shape;784;p58"/>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Discuss these questions in your groups (breakout rooms):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5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How did Boolean operators change your results?</a:t>
            </a:r>
            <a:endParaRPr/>
          </a:p>
          <a:p>
            <a:pPr indent="-457200" lvl="0" marL="482600" rtl="0" algn="l">
              <a:lnSpc>
                <a:spcPct val="15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What results surprised you?</a:t>
            </a:r>
            <a:endParaRPr/>
          </a:p>
          <a:p>
            <a:pPr indent="-457200" lvl="0" marL="482600" rtl="0" algn="l">
              <a:lnSpc>
                <a:spcPct val="15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What challenges did you face when using filters or advanced queries?</a:t>
            </a:r>
            <a:endParaRPr>
              <a:solidFill>
                <a:schemeClr val="dk1"/>
              </a:solidFill>
            </a:endParaRPr>
          </a:p>
        </p:txBody>
      </p:sp>
      <p:sp>
        <p:nvSpPr>
          <p:cNvPr id="785" name="Google Shape;785;p5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86" name="Google Shape;786;p58"/>
          <p:cNvGrpSpPr/>
          <p:nvPr/>
        </p:nvGrpSpPr>
        <p:grpSpPr>
          <a:xfrm>
            <a:off x="790770" y="-112458"/>
            <a:ext cx="1427175" cy="786776"/>
            <a:chOff x="0" y="-38100"/>
            <a:chExt cx="373234" cy="205757"/>
          </a:xfrm>
        </p:grpSpPr>
        <p:sp>
          <p:nvSpPr>
            <p:cNvPr id="787" name="Google Shape;787;p5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8" name="Google Shape;788;p5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89" name="Google Shape;789;p58"/>
          <p:cNvGrpSpPr/>
          <p:nvPr/>
        </p:nvGrpSpPr>
        <p:grpSpPr>
          <a:xfrm>
            <a:off x="0" y="-112458"/>
            <a:ext cx="315272" cy="786776"/>
            <a:chOff x="0" y="-38100"/>
            <a:chExt cx="82450" cy="205757"/>
          </a:xfrm>
        </p:grpSpPr>
        <p:sp>
          <p:nvSpPr>
            <p:cNvPr id="790" name="Google Shape;790;p5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91" name="Google Shape;791;p5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92" name="Google Shape;792;p58"/>
          <p:cNvGrpSpPr/>
          <p:nvPr/>
        </p:nvGrpSpPr>
        <p:grpSpPr>
          <a:xfrm>
            <a:off x="0" y="1116904"/>
            <a:ext cx="503883" cy="1931922"/>
            <a:chOff x="0" y="-38100"/>
            <a:chExt cx="131775" cy="505235"/>
          </a:xfrm>
        </p:grpSpPr>
        <p:sp>
          <p:nvSpPr>
            <p:cNvPr id="793" name="Google Shape;793;p5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94" name="Google Shape;794;p5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15-min Entry Assessment</a:t>
            </a:r>
            <a:endParaRPr/>
          </a:p>
        </p:txBody>
      </p:sp>
      <p:sp>
        <p:nvSpPr>
          <p:cNvPr id="168" name="Google Shape;168;p25"/>
          <p:cNvSpPr txBox="1"/>
          <p:nvPr>
            <p:ph idx="1" type="subTitle"/>
          </p:nvPr>
        </p:nvSpPr>
        <p:spPr>
          <a:xfrm>
            <a:off x="1013345" y="2589663"/>
            <a:ext cx="8496415" cy="7059304"/>
          </a:xfrm>
          <a:prstGeom prst="rect">
            <a:avLst/>
          </a:prstGeom>
          <a:noFill/>
          <a:ln>
            <a:noFill/>
          </a:ln>
        </p:spPr>
        <p:txBody>
          <a:bodyPr anchorCtr="0" anchor="t" bIns="45700" lIns="91425" spcFirstLastPara="1" rIns="91425" wrap="square" tIns="45700">
            <a:normAutofit lnSpcReduction="10000"/>
          </a:bodyPr>
          <a:lstStyle/>
          <a:p>
            <a:pPr indent="0" lvl="0" marL="25400" rtl="0" algn="l">
              <a:lnSpc>
                <a:spcPct val="100000"/>
              </a:lnSpc>
              <a:spcBef>
                <a:spcPts val="640"/>
              </a:spcBef>
              <a:spcAft>
                <a:spcPts val="0"/>
              </a:spcAft>
              <a:buSzPts val="3200"/>
              <a:buNone/>
            </a:pPr>
            <a:r>
              <a:rPr lang="en-US">
                <a:solidFill>
                  <a:schemeClr val="dk1"/>
                </a:solidFill>
              </a:rPr>
              <a:t> Format: A short digital quiz to test comprehension of key module concepts.</a:t>
            </a:r>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a:p>
            <a:pPr indent="-457200" lvl="0" marL="482600" rtl="0" algn="l">
              <a:lnSpc>
                <a:spcPct val="100000"/>
              </a:lnSpc>
              <a:spcBef>
                <a:spcPts val="640"/>
              </a:spcBef>
              <a:spcAft>
                <a:spcPts val="0"/>
              </a:spcAft>
              <a:buSzPts val="3200"/>
              <a:buFont typeface="Arial"/>
              <a:buChar char="•"/>
            </a:pPr>
            <a:r>
              <a:rPr lang="en-US">
                <a:solidFill>
                  <a:schemeClr val="dk1"/>
                </a:solidFill>
              </a:rPr>
              <a:t>This assessment is designed to gauge baseline knowledge and digital habits in a quick, non-intimidating way, setting the stage for the module.</a:t>
            </a:r>
            <a:endParaRPr/>
          </a:p>
          <a:p>
            <a:pPr indent="0" lvl="0" marL="25400" rtl="0" algn="l">
              <a:lnSpc>
                <a:spcPct val="100000"/>
              </a:lnSpc>
              <a:spcBef>
                <a:spcPts val="640"/>
              </a:spcBef>
              <a:spcAft>
                <a:spcPts val="0"/>
              </a:spcAft>
              <a:buSzPts val="3200"/>
              <a:buNone/>
            </a:pPr>
            <a:r>
              <a:t/>
            </a:r>
            <a:endParaRPr>
              <a:solidFill>
                <a:schemeClr val="dk1"/>
              </a:solidFill>
            </a:endParaRPr>
          </a:p>
          <a:p>
            <a:pPr indent="0" lvl="0" marL="25400" rtl="0" algn="l">
              <a:lnSpc>
                <a:spcPct val="100000"/>
              </a:lnSpc>
              <a:spcBef>
                <a:spcPts val="640"/>
              </a:spcBef>
              <a:spcAft>
                <a:spcPts val="0"/>
              </a:spcAft>
              <a:buSzPts val="3200"/>
              <a:buNone/>
            </a:pPr>
            <a:r>
              <a:rPr lang="en-US">
                <a:solidFill>
                  <a:schemeClr val="dk1"/>
                </a:solidFill>
              </a:rPr>
              <a:t>Quick digital Self-Assessment Checklist (Likert Scale)</a:t>
            </a:r>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a:p>
            <a:pPr indent="-457200" lvl="0" marL="482600" rtl="0" algn="l">
              <a:lnSpc>
                <a:spcPct val="100000"/>
              </a:lnSpc>
              <a:spcBef>
                <a:spcPts val="640"/>
              </a:spcBef>
              <a:spcAft>
                <a:spcPts val="0"/>
              </a:spcAft>
              <a:buSzPts val="3200"/>
              <a:buFont typeface="Arial"/>
              <a:buChar char="•"/>
            </a:pPr>
            <a:r>
              <a:rPr lang="en-US">
                <a:solidFill>
                  <a:schemeClr val="dk1"/>
                </a:solidFill>
              </a:rPr>
              <a:t>   Format: A short handout with a Likert scale (e.g., 1=Not Confident at All, 5=Very Confident).</a:t>
            </a:r>
            <a:endParaRPr/>
          </a:p>
        </p:txBody>
      </p:sp>
      <p:sp>
        <p:nvSpPr>
          <p:cNvPr id="169" name="Google Shape;169;p2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0" name="Google Shape;170;p25"/>
          <p:cNvGrpSpPr/>
          <p:nvPr/>
        </p:nvGrpSpPr>
        <p:grpSpPr>
          <a:xfrm>
            <a:off x="790770" y="-112458"/>
            <a:ext cx="1427175" cy="786776"/>
            <a:chOff x="0" y="-38100"/>
            <a:chExt cx="373234" cy="205757"/>
          </a:xfrm>
        </p:grpSpPr>
        <p:sp>
          <p:nvSpPr>
            <p:cNvPr id="171" name="Google Shape;171;p2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2" name="Google Shape;172;p2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3" name="Google Shape;173;p25"/>
          <p:cNvGrpSpPr/>
          <p:nvPr/>
        </p:nvGrpSpPr>
        <p:grpSpPr>
          <a:xfrm>
            <a:off x="0" y="-112458"/>
            <a:ext cx="315272" cy="786776"/>
            <a:chOff x="0" y="-38100"/>
            <a:chExt cx="82450" cy="205757"/>
          </a:xfrm>
        </p:grpSpPr>
        <p:sp>
          <p:nvSpPr>
            <p:cNvPr id="174" name="Google Shape;174;p2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5" name="Google Shape;175;p2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6" name="Google Shape;176;p25"/>
          <p:cNvGrpSpPr/>
          <p:nvPr/>
        </p:nvGrpSpPr>
        <p:grpSpPr>
          <a:xfrm>
            <a:off x="0" y="1116904"/>
            <a:ext cx="503883" cy="1931922"/>
            <a:chOff x="0" y="-38100"/>
            <a:chExt cx="131775" cy="505235"/>
          </a:xfrm>
        </p:grpSpPr>
        <p:sp>
          <p:nvSpPr>
            <p:cNvPr id="177" name="Google Shape;177;p2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 name="Google Shape;178;p2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79" name="Google Shape;179;p25"/>
          <p:cNvPicPr preferRelativeResize="0"/>
          <p:nvPr/>
        </p:nvPicPr>
        <p:blipFill rotWithShape="1">
          <a:blip r:embed="rId4">
            <a:alphaModFix/>
          </a:blip>
          <a:srcRect b="0" l="0" r="0" t="0"/>
          <a:stretch/>
        </p:blipFill>
        <p:spPr>
          <a:xfrm>
            <a:off x="11230102" y="2589662"/>
            <a:ext cx="4938886" cy="6767697"/>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8" name="Shape 798"/>
        <p:cNvGrpSpPr/>
        <p:nvPr/>
      </p:nvGrpSpPr>
      <p:grpSpPr>
        <a:xfrm>
          <a:off x="0" y="0"/>
          <a:ext cx="0" cy="0"/>
          <a:chOff x="0" y="0"/>
          <a:chExt cx="0" cy="0"/>
        </a:xfrm>
      </p:grpSpPr>
      <p:sp>
        <p:nvSpPr>
          <p:cNvPr id="799" name="Google Shape;799;p5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Key Takeaways</a:t>
            </a:r>
            <a:endParaRPr/>
          </a:p>
        </p:txBody>
      </p:sp>
      <p:sp>
        <p:nvSpPr>
          <p:cNvPr id="800" name="Google Shape;800;p59"/>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57200" lvl="0" marL="482600" rtl="0" algn="just">
              <a:lnSpc>
                <a:spcPct val="2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Boolean operators and filters refine search visibility, relevance, and precision.</a:t>
            </a:r>
            <a:endParaRPr/>
          </a:p>
          <a:p>
            <a:pPr indent="-457200" lvl="0" marL="482600" rtl="0" algn="just">
              <a:lnSpc>
                <a:spcPct val="2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Algorithmic bias sometimes limits what you see—diversify your search strategies.</a:t>
            </a:r>
            <a:endParaRPr/>
          </a:p>
          <a:p>
            <a:pPr indent="-457200" lvl="0" marL="482600" rtl="0" algn="just">
              <a:lnSpc>
                <a:spcPct val="2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Download the Boolean Cheat Sheet for ongoing help!</a:t>
            </a:r>
            <a:endParaRPr>
              <a:solidFill>
                <a:schemeClr val="dk1"/>
              </a:solidFill>
            </a:endParaRPr>
          </a:p>
        </p:txBody>
      </p:sp>
      <p:sp>
        <p:nvSpPr>
          <p:cNvPr id="801" name="Google Shape;801;p5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02" name="Google Shape;802;p59"/>
          <p:cNvGrpSpPr/>
          <p:nvPr/>
        </p:nvGrpSpPr>
        <p:grpSpPr>
          <a:xfrm>
            <a:off x="790770" y="-112458"/>
            <a:ext cx="1427175" cy="786776"/>
            <a:chOff x="0" y="-38100"/>
            <a:chExt cx="373234" cy="205757"/>
          </a:xfrm>
        </p:grpSpPr>
        <p:sp>
          <p:nvSpPr>
            <p:cNvPr id="803" name="Google Shape;803;p5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4" name="Google Shape;804;p5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05" name="Google Shape;805;p59"/>
          <p:cNvGrpSpPr/>
          <p:nvPr/>
        </p:nvGrpSpPr>
        <p:grpSpPr>
          <a:xfrm>
            <a:off x="0" y="-112458"/>
            <a:ext cx="315272" cy="786776"/>
            <a:chOff x="0" y="-38100"/>
            <a:chExt cx="82450" cy="205757"/>
          </a:xfrm>
        </p:grpSpPr>
        <p:sp>
          <p:nvSpPr>
            <p:cNvPr id="806" name="Google Shape;806;p5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7" name="Google Shape;807;p5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08" name="Google Shape;808;p59"/>
          <p:cNvGrpSpPr/>
          <p:nvPr/>
        </p:nvGrpSpPr>
        <p:grpSpPr>
          <a:xfrm>
            <a:off x="0" y="1116904"/>
            <a:ext cx="503883" cy="1931922"/>
            <a:chOff x="0" y="-38100"/>
            <a:chExt cx="131775" cy="505235"/>
          </a:xfrm>
        </p:grpSpPr>
        <p:sp>
          <p:nvSpPr>
            <p:cNvPr id="809" name="Google Shape;809;p5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10" name="Google Shape;810;p5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Boolean Operators ~ A Simple Guide With Examples" id="811" name="Google Shape;811;p59"/>
          <p:cNvPicPr preferRelativeResize="0"/>
          <p:nvPr/>
        </p:nvPicPr>
        <p:blipFill rotWithShape="1">
          <a:blip r:embed="rId4">
            <a:alphaModFix/>
          </a:blip>
          <a:srcRect b="0" l="0" r="0" t="0"/>
          <a:stretch/>
        </p:blipFill>
        <p:spPr>
          <a:xfrm>
            <a:off x="5538788" y="6353175"/>
            <a:ext cx="7858125" cy="2762250"/>
          </a:xfrm>
          <a:prstGeom prst="rect">
            <a:avLst/>
          </a:prstGeom>
          <a:noFill/>
          <a:ln>
            <a:noFill/>
          </a:ln>
        </p:spPr>
      </p:pic>
      <p:sp>
        <p:nvSpPr>
          <p:cNvPr id="812" name="Google Shape;812;p59"/>
          <p:cNvSpPr txBox="1"/>
          <p:nvPr/>
        </p:nvSpPr>
        <p:spPr>
          <a:xfrm>
            <a:off x="8667750" y="9454072"/>
            <a:ext cx="914400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Source: </a:t>
            </a:r>
            <a:r>
              <a:rPr b="0" i="0" lang="en-US" sz="1400" u="sng" cap="none" strike="noStrike">
                <a:solidFill>
                  <a:srgbClr val="000000"/>
                </a:solidFill>
                <a:latin typeface="Arial"/>
                <a:ea typeface="Arial"/>
                <a:cs typeface="Arial"/>
                <a:sym typeface="Arial"/>
                <a:hlinkClick r:id="rId5">
                  <a:extLst>
                    <a:ext uri="{A12FA001-AC4F-418D-AE19-62706E023703}">
                      <ahyp:hlinkClr val="tx"/>
                    </a:ext>
                  </a:extLst>
                </a:hlinkClick>
              </a:rPr>
              <a:t>https://www.bachelorprint.com/working-with-sources/boolean-operators/</a:t>
            </a:r>
            <a:r>
              <a:rPr b="0" i="0" lang="en-U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6" name="Shape 816"/>
        <p:cNvGrpSpPr/>
        <p:nvPr/>
      </p:nvGrpSpPr>
      <p:grpSpPr>
        <a:xfrm>
          <a:off x="0" y="0"/>
          <a:ext cx="0" cy="0"/>
          <a:chOff x="0" y="0"/>
          <a:chExt cx="0" cy="0"/>
        </a:xfrm>
      </p:grpSpPr>
      <p:sp>
        <p:nvSpPr>
          <p:cNvPr id="817" name="Google Shape;817;p6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5454"/>
              <a:buNone/>
            </a:pPr>
            <a:r>
              <a:rPr lang="en-US">
                <a:latin typeface="Bricolage Grotesque"/>
                <a:ea typeface="Bricolage Grotesque"/>
                <a:cs typeface="Bricolage Grotesque"/>
                <a:sym typeface="Bricolage Grotesque"/>
              </a:rPr>
              <a:t>Activity 2: Impact of AI on Search Results</a:t>
            </a:r>
            <a:br>
              <a:rPr lang="en-US">
                <a:latin typeface="Bricolage Grotesque"/>
                <a:ea typeface="Bricolage Grotesque"/>
                <a:cs typeface="Bricolage Grotesque"/>
                <a:sym typeface="Bricolage Grotesque"/>
              </a:rPr>
            </a:br>
            <a:r>
              <a:rPr lang="en-US">
                <a:latin typeface="Bricolage Grotesque"/>
                <a:ea typeface="Bricolage Grotesque"/>
                <a:cs typeface="Bricolage Grotesque"/>
                <a:sym typeface="Bricolage Grotesque"/>
              </a:rPr>
              <a:t>Exploring Personalization and Prioritization Across Platforms</a:t>
            </a:r>
            <a:endParaRPr/>
          </a:p>
        </p:txBody>
      </p:sp>
      <p:sp>
        <p:nvSpPr>
          <p:cNvPr id="818" name="Google Shape;818;p60"/>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What you will learn</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5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Understand how AI algorithms personalize search results.</a:t>
            </a:r>
            <a:endParaRPr/>
          </a:p>
          <a:p>
            <a:pPr indent="-457200" lvl="0" marL="482600" rtl="0" algn="l">
              <a:lnSpc>
                <a:spcPct val="15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Compare search results across platforms.</a:t>
            </a:r>
            <a:endParaRPr/>
          </a:p>
          <a:p>
            <a:pPr indent="-457200" lvl="0" marL="482600" rtl="0" algn="l">
              <a:lnSpc>
                <a:spcPct val="15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Reflect on the implications of tailored algorithms on trust and decision-making.</a:t>
            </a:r>
            <a:endParaRPr>
              <a:solidFill>
                <a:schemeClr val="dk1"/>
              </a:solidFill>
            </a:endParaRPr>
          </a:p>
        </p:txBody>
      </p:sp>
      <p:sp>
        <p:nvSpPr>
          <p:cNvPr id="819" name="Google Shape;819;p6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20" name="Google Shape;820;p60"/>
          <p:cNvGrpSpPr/>
          <p:nvPr/>
        </p:nvGrpSpPr>
        <p:grpSpPr>
          <a:xfrm>
            <a:off x="790770" y="-112458"/>
            <a:ext cx="1427175" cy="786776"/>
            <a:chOff x="0" y="-38100"/>
            <a:chExt cx="373234" cy="205757"/>
          </a:xfrm>
        </p:grpSpPr>
        <p:sp>
          <p:nvSpPr>
            <p:cNvPr id="821" name="Google Shape;821;p6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2" name="Google Shape;822;p6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23" name="Google Shape;823;p60"/>
          <p:cNvGrpSpPr/>
          <p:nvPr/>
        </p:nvGrpSpPr>
        <p:grpSpPr>
          <a:xfrm>
            <a:off x="0" y="-112458"/>
            <a:ext cx="315272" cy="786776"/>
            <a:chOff x="0" y="-38100"/>
            <a:chExt cx="82450" cy="205757"/>
          </a:xfrm>
        </p:grpSpPr>
        <p:sp>
          <p:nvSpPr>
            <p:cNvPr id="824" name="Google Shape;824;p6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5" name="Google Shape;825;p6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26" name="Google Shape;826;p60"/>
          <p:cNvGrpSpPr/>
          <p:nvPr/>
        </p:nvGrpSpPr>
        <p:grpSpPr>
          <a:xfrm>
            <a:off x="0" y="1116904"/>
            <a:ext cx="503883" cy="1931922"/>
            <a:chOff x="0" y="-38100"/>
            <a:chExt cx="131775" cy="505235"/>
          </a:xfrm>
        </p:grpSpPr>
        <p:sp>
          <p:nvSpPr>
            <p:cNvPr id="827" name="Google Shape;827;p6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8" name="Google Shape;828;p6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2" name="Shape 832"/>
        <p:cNvGrpSpPr/>
        <p:nvPr/>
      </p:nvGrpSpPr>
      <p:grpSpPr>
        <a:xfrm>
          <a:off x="0" y="0"/>
          <a:ext cx="0" cy="0"/>
          <a:chOff x="0" y="0"/>
          <a:chExt cx="0" cy="0"/>
        </a:xfrm>
      </p:grpSpPr>
      <p:sp>
        <p:nvSpPr>
          <p:cNvPr id="833" name="Google Shape;833;p6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How AI Shapes What You See</a:t>
            </a:r>
            <a:endParaRPr/>
          </a:p>
        </p:txBody>
      </p:sp>
      <p:sp>
        <p:nvSpPr>
          <p:cNvPr id="834" name="Google Shape;834;p61"/>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Key Points: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Search engines like Google and Bing use algorithms powered by AI to prioritize search results.</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Results are influenced by:</a:t>
            </a:r>
            <a:endParaRPr/>
          </a:p>
          <a:p>
            <a:pPr indent="-457200" lvl="1" marL="939800" rtl="0" algn="l">
              <a:lnSpc>
                <a:spcPct val="100000"/>
              </a:lnSpc>
              <a:spcBef>
                <a:spcPts val="560"/>
              </a:spcBef>
              <a:spcAft>
                <a:spcPts val="0"/>
              </a:spcAft>
              <a:buSzPts val="2800"/>
              <a:buFont typeface="Arial"/>
              <a:buChar char="•"/>
            </a:pPr>
            <a:r>
              <a:rPr lang="en-US">
                <a:solidFill>
                  <a:schemeClr val="dk1"/>
                </a:solidFill>
                <a:latin typeface="Bricolage Grotesque"/>
                <a:ea typeface="Bricolage Grotesque"/>
                <a:cs typeface="Bricolage Grotesque"/>
                <a:sym typeface="Bricolage Grotesque"/>
              </a:rPr>
              <a:t>User history (clicks, location, preferences).</a:t>
            </a:r>
            <a:endParaRPr/>
          </a:p>
          <a:p>
            <a:pPr indent="-457200" lvl="1" marL="939800" rtl="0" algn="l">
              <a:lnSpc>
                <a:spcPct val="100000"/>
              </a:lnSpc>
              <a:spcBef>
                <a:spcPts val="560"/>
              </a:spcBef>
              <a:spcAft>
                <a:spcPts val="0"/>
              </a:spcAft>
              <a:buSzPts val="2800"/>
              <a:buFont typeface="Arial"/>
              <a:buChar char="•"/>
            </a:pPr>
            <a:r>
              <a:rPr lang="en-US">
                <a:solidFill>
                  <a:schemeClr val="dk1"/>
                </a:solidFill>
                <a:latin typeface="Bricolage Grotesque"/>
                <a:ea typeface="Bricolage Grotesque"/>
                <a:cs typeface="Bricolage Grotesque"/>
                <a:sym typeface="Bricolage Grotesque"/>
              </a:rPr>
              <a:t>Search term popularity.</a:t>
            </a:r>
            <a:endParaRPr/>
          </a:p>
          <a:p>
            <a:pPr indent="-457200" lvl="1" marL="939800" rtl="0" algn="l">
              <a:lnSpc>
                <a:spcPct val="100000"/>
              </a:lnSpc>
              <a:spcBef>
                <a:spcPts val="560"/>
              </a:spcBef>
              <a:spcAft>
                <a:spcPts val="0"/>
              </a:spcAft>
              <a:buSzPts val="2800"/>
              <a:buFont typeface="Arial"/>
              <a:buChar char="•"/>
            </a:pPr>
            <a:r>
              <a:rPr lang="en-US">
                <a:solidFill>
                  <a:schemeClr val="dk1"/>
                </a:solidFill>
                <a:latin typeface="Bricolage Grotesque"/>
                <a:ea typeface="Bricolage Grotesque"/>
                <a:cs typeface="Bricolage Grotesque"/>
                <a:sym typeface="Bricolage Grotesque"/>
              </a:rPr>
              <a:t>Paid promotions or ads (sponsored content).</a:t>
            </a:r>
            <a:endParaRPr>
              <a:solidFill>
                <a:schemeClr val="dk1"/>
              </a:solidFill>
            </a:endParaRPr>
          </a:p>
        </p:txBody>
      </p:sp>
      <p:sp>
        <p:nvSpPr>
          <p:cNvPr id="835" name="Google Shape;835;p6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36" name="Google Shape;836;p61"/>
          <p:cNvGrpSpPr/>
          <p:nvPr/>
        </p:nvGrpSpPr>
        <p:grpSpPr>
          <a:xfrm>
            <a:off x="790770" y="-112458"/>
            <a:ext cx="1427175" cy="786776"/>
            <a:chOff x="0" y="-38100"/>
            <a:chExt cx="373234" cy="205757"/>
          </a:xfrm>
        </p:grpSpPr>
        <p:sp>
          <p:nvSpPr>
            <p:cNvPr id="837" name="Google Shape;837;p6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38" name="Google Shape;838;p6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39" name="Google Shape;839;p61"/>
          <p:cNvGrpSpPr/>
          <p:nvPr/>
        </p:nvGrpSpPr>
        <p:grpSpPr>
          <a:xfrm>
            <a:off x="0" y="-112458"/>
            <a:ext cx="315272" cy="786776"/>
            <a:chOff x="0" y="-38100"/>
            <a:chExt cx="82450" cy="205757"/>
          </a:xfrm>
        </p:grpSpPr>
        <p:sp>
          <p:nvSpPr>
            <p:cNvPr id="840" name="Google Shape;840;p6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41" name="Google Shape;841;p6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42" name="Google Shape;842;p61"/>
          <p:cNvGrpSpPr/>
          <p:nvPr/>
        </p:nvGrpSpPr>
        <p:grpSpPr>
          <a:xfrm>
            <a:off x="0" y="1116904"/>
            <a:ext cx="503883" cy="1931922"/>
            <a:chOff x="0" y="-38100"/>
            <a:chExt cx="131775" cy="505235"/>
          </a:xfrm>
        </p:grpSpPr>
        <p:sp>
          <p:nvSpPr>
            <p:cNvPr id="843" name="Google Shape;843;p6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44" name="Google Shape;844;p6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8" name="Shape 848"/>
        <p:cNvGrpSpPr/>
        <p:nvPr/>
      </p:nvGrpSpPr>
      <p:grpSpPr>
        <a:xfrm>
          <a:off x="0" y="0"/>
          <a:ext cx="0" cy="0"/>
          <a:chOff x="0" y="0"/>
          <a:chExt cx="0" cy="0"/>
        </a:xfrm>
      </p:grpSpPr>
      <p:sp>
        <p:nvSpPr>
          <p:cNvPr id="849" name="Google Shape;849;p6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How we will explore AI’s Impact</a:t>
            </a:r>
            <a:br>
              <a:rPr lang="en-US">
                <a:solidFill>
                  <a:schemeClr val="dk1"/>
                </a:solidFill>
                <a:latin typeface="Bricolage Grotesque"/>
                <a:ea typeface="Bricolage Grotesque"/>
                <a:cs typeface="Bricolage Grotesque"/>
                <a:sym typeface="Bricolage Grotesque"/>
              </a:rPr>
            </a:br>
            <a:endParaRPr/>
          </a:p>
        </p:txBody>
      </p:sp>
      <p:sp>
        <p:nvSpPr>
          <p:cNvPr id="850" name="Google Shape;850;p62"/>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Search queries: Pre-selected terms you’ll see live </a:t>
            </a:r>
            <a:endParaRPr/>
          </a:p>
          <a:p>
            <a:pPr indent="0" lvl="1" marL="482600" rtl="0" algn="l">
              <a:lnSpc>
                <a:spcPct val="100000"/>
              </a:lnSpc>
              <a:spcBef>
                <a:spcPts val="560"/>
              </a:spcBef>
              <a:spcAft>
                <a:spcPts val="0"/>
              </a:spcAft>
              <a:buSzPts val="2800"/>
              <a:buNone/>
            </a:pPr>
            <a:r>
              <a:rPr lang="en-US">
                <a:solidFill>
                  <a:schemeClr val="dk1"/>
                </a:solidFill>
                <a:latin typeface="Bricolage Grotesque"/>
                <a:ea typeface="Bricolage Grotesque"/>
                <a:cs typeface="Bricolage Grotesque"/>
                <a:sym typeface="Bricolage Grotesque"/>
              </a:rPr>
              <a:t>(e.g., "climate crisis," "education reform").</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Platforms for comparison: </a:t>
            </a:r>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Google</a:t>
            </a:r>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Bing</a:t>
            </a:r>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TikTok</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What’s different? Any patterns or surprises?</a:t>
            </a:r>
            <a:endParaRPr>
              <a:solidFill>
                <a:schemeClr val="dk1"/>
              </a:solidFill>
            </a:endParaRPr>
          </a:p>
        </p:txBody>
      </p:sp>
      <p:sp>
        <p:nvSpPr>
          <p:cNvPr id="851" name="Google Shape;851;p6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52" name="Google Shape;852;p62"/>
          <p:cNvGrpSpPr/>
          <p:nvPr/>
        </p:nvGrpSpPr>
        <p:grpSpPr>
          <a:xfrm>
            <a:off x="790770" y="-112458"/>
            <a:ext cx="1427175" cy="786776"/>
            <a:chOff x="0" y="-38100"/>
            <a:chExt cx="373234" cy="205757"/>
          </a:xfrm>
        </p:grpSpPr>
        <p:sp>
          <p:nvSpPr>
            <p:cNvPr id="853" name="Google Shape;853;p6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4" name="Google Shape;854;p6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55" name="Google Shape;855;p62"/>
          <p:cNvGrpSpPr/>
          <p:nvPr/>
        </p:nvGrpSpPr>
        <p:grpSpPr>
          <a:xfrm>
            <a:off x="0" y="-112458"/>
            <a:ext cx="315272" cy="786776"/>
            <a:chOff x="0" y="-38100"/>
            <a:chExt cx="82450" cy="205757"/>
          </a:xfrm>
        </p:grpSpPr>
        <p:sp>
          <p:nvSpPr>
            <p:cNvPr id="856" name="Google Shape;856;p6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7" name="Google Shape;857;p6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58" name="Google Shape;858;p62"/>
          <p:cNvGrpSpPr/>
          <p:nvPr/>
        </p:nvGrpSpPr>
        <p:grpSpPr>
          <a:xfrm>
            <a:off x="0" y="1116904"/>
            <a:ext cx="503883" cy="1931922"/>
            <a:chOff x="0" y="-38100"/>
            <a:chExt cx="131775" cy="505235"/>
          </a:xfrm>
        </p:grpSpPr>
        <p:sp>
          <p:nvSpPr>
            <p:cNvPr id="859" name="Google Shape;859;p6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60" name="Google Shape;860;p6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Δημιουργημένη εικόνα" id="861" name="Google Shape;861;p62"/>
          <p:cNvPicPr preferRelativeResize="0"/>
          <p:nvPr/>
        </p:nvPicPr>
        <p:blipFill rotWithShape="1">
          <a:blip r:embed="rId4">
            <a:alphaModFix/>
          </a:blip>
          <a:srcRect b="0" l="0" r="0" t="22307"/>
          <a:stretch/>
        </p:blipFill>
        <p:spPr>
          <a:xfrm>
            <a:off x="10891996" y="3377031"/>
            <a:ext cx="7059304" cy="5484567"/>
          </a:xfrm>
          <a:prstGeom prst="rect">
            <a:avLst/>
          </a:prstGeom>
          <a:noFill/>
          <a:ln>
            <a:noFill/>
          </a:ln>
        </p:spPr>
      </p:pic>
      <p:sp>
        <p:nvSpPr>
          <p:cNvPr id="862" name="Google Shape;862;p62"/>
          <p:cNvSpPr txBox="1"/>
          <p:nvPr/>
        </p:nvSpPr>
        <p:spPr>
          <a:xfrm>
            <a:off x="15670497" y="8947505"/>
            <a:ext cx="202607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Generated by Co-pilot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6" name="Shape 866"/>
        <p:cNvGrpSpPr/>
        <p:nvPr/>
      </p:nvGrpSpPr>
      <p:grpSpPr>
        <a:xfrm>
          <a:off x="0" y="0"/>
          <a:ext cx="0" cy="0"/>
          <a:chOff x="0" y="0"/>
          <a:chExt cx="0" cy="0"/>
        </a:xfrm>
      </p:grpSpPr>
      <p:sp>
        <p:nvSpPr>
          <p:cNvPr id="867" name="Google Shape;867;p6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For Each Platform:</a:t>
            </a:r>
            <a:endParaRPr/>
          </a:p>
        </p:txBody>
      </p:sp>
      <p:sp>
        <p:nvSpPr>
          <p:cNvPr id="868" name="Google Shape;868;p63"/>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57200" lvl="0" marL="482600" rtl="0" algn="l">
              <a:lnSpc>
                <a:spcPct val="200000"/>
              </a:lnSpc>
              <a:spcBef>
                <a:spcPts val="640"/>
              </a:spcBef>
              <a:spcAft>
                <a:spcPts val="0"/>
              </a:spcAft>
              <a:buSzPts val="3200"/>
              <a:buFont typeface="Noto Sans Symbols"/>
              <a:buChar char="⮚"/>
            </a:pPr>
            <a:r>
              <a:rPr lang="en-US" sz="4000">
                <a:solidFill>
                  <a:schemeClr val="dk1"/>
                </a:solidFill>
                <a:latin typeface="Bricolage Grotesque"/>
                <a:ea typeface="Bricolage Grotesque"/>
                <a:cs typeface="Bricolage Grotesque"/>
                <a:sym typeface="Bricolage Grotesque"/>
              </a:rPr>
              <a:t>Key observations:</a:t>
            </a:r>
            <a:endParaRPr/>
          </a:p>
          <a:p>
            <a:pPr indent="-457200" lvl="1" marL="939800" rtl="0" algn="l">
              <a:lnSpc>
                <a:spcPct val="200000"/>
              </a:lnSpc>
              <a:spcBef>
                <a:spcPts val="560"/>
              </a:spcBef>
              <a:spcAft>
                <a:spcPts val="0"/>
              </a:spcAft>
              <a:buSzPts val="2800"/>
              <a:buFont typeface="Noto Sans Symbols"/>
              <a:buChar char="⮚"/>
            </a:pPr>
            <a:r>
              <a:rPr lang="en-US" sz="3600">
                <a:solidFill>
                  <a:schemeClr val="dk1"/>
                </a:solidFill>
                <a:latin typeface="Bricolage Grotesque"/>
                <a:ea typeface="Bricolage Grotesque"/>
                <a:cs typeface="Bricolage Grotesque"/>
                <a:sym typeface="Bricolage Grotesque"/>
              </a:rPr>
              <a:t>Number and type of ads at the top.</a:t>
            </a:r>
            <a:endParaRPr/>
          </a:p>
          <a:p>
            <a:pPr indent="-457200" lvl="1" marL="939800" rtl="0" algn="l">
              <a:lnSpc>
                <a:spcPct val="200000"/>
              </a:lnSpc>
              <a:spcBef>
                <a:spcPts val="560"/>
              </a:spcBef>
              <a:spcAft>
                <a:spcPts val="0"/>
              </a:spcAft>
              <a:buSzPts val="2800"/>
              <a:buFont typeface="Noto Sans Symbols"/>
              <a:buChar char="⮚"/>
            </a:pPr>
            <a:r>
              <a:rPr lang="en-US" sz="3600">
                <a:solidFill>
                  <a:schemeClr val="dk1"/>
                </a:solidFill>
                <a:latin typeface="Bricolage Grotesque"/>
                <a:ea typeface="Bricolage Grotesque"/>
                <a:cs typeface="Bricolage Grotesque"/>
                <a:sym typeface="Bricolage Grotesque"/>
              </a:rPr>
              <a:t>Sources prioritized (e.g., government vs. blog sites).</a:t>
            </a:r>
            <a:endParaRPr/>
          </a:p>
          <a:p>
            <a:pPr indent="-457200" lvl="1" marL="939800" rtl="0" algn="l">
              <a:lnSpc>
                <a:spcPct val="200000"/>
              </a:lnSpc>
              <a:spcBef>
                <a:spcPts val="560"/>
              </a:spcBef>
              <a:spcAft>
                <a:spcPts val="0"/>
              </a:spcAft>
              <a:buSzPts val="2800"/>
              <a:buFont typeface="Noto Sans Symbols"/>
              <a:buChar char="⮚"/>
            </a:pPr>
            <a:r>
              <a:rPr lang="en-US" sz="3600">
                <a:solidFill>
                  <a:schemeClr val="dk1"/>
                </a:solidFill>
                <a:latin typeface="Bricolage Grotesque"/>
                <a:ea typeface="Bricolage Grotesque"/>
                <a:cs typeface="Bricolage Grotesque"/>
                <a:sym typeface="Bricolage Grotesque"/>
              </a:rPr>
              <a:t>Language differences (if any).</a:t>
            </a:r>
            <a:endParaRPr sz="3600">
              <a:solidFill>
                <a:schemeClr val="dk1"/>
              </a:solidFill>
            </a:endParaRPr>
          </a:p>
        </p:txBody>
      </p:sp>
      <p:sp>
        <p:nvSpPr>
          <p:cNvPr id="869" name="Google Shape;869;p6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70" name="Google Shape;870;p63"/>
          <p:cNvGrpSpPr/>
          <p:nvPr/>
        </p:nvGrpSpPr>
        <p:grpSpPr>
          <a:xfrm>
            <a:off x="790770" y="-112458"/>
            <a:ext cx="1427175" cy="786776"/>
            <a:chOff x="0" y="-38100"/>
            <a:chExt cx="373234" cy="205757"/>
          </a:xfrm>
        </p:grpSpPr>
        <p:sp>
          <p:nvSpPr>
            <p:cNvPr id="871" name="Google Shape;871;p6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2" name="Google Shape;872;p6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73" name="Google Shape;873;p63"/>
          <p:cNvGrpSpPr/>
          <p:nvPr/>
        </p:nvGrpSpPr>
        <p:grpSpPr>
          <a:xfrm>
            <a:off x="0" y="-112458"/>
            <a:ext cx="315272" cy="786776"/>
            <a:chOff x="0" y="-38100"/>
            <a:chExt cx="82450" cy="205757"/>
          </a:xfrm>
        </p:grpSpPr>
        <p:sp>
          <p:nvSpPr>
            <p:cNvPr id="874" name="Google Shape;874;p6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5" name="Google Shape;875;p6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76" name="Google Shape;876;p63"/>
          <p:cNvGrpSpPr/>
          <p:nvPr/>
        </p:nvGrpSpPr>
        <p:grpSpPr>
          <a:xfrm>
            <a:off x="0" y="1116904"/>
            <a:ext cx="503883" cy="1931922"/>
            <a:chOff x="0" y="-38100"/>
            <a:chExt cx="131775" cy="505235"/>
          </a:xfrm>
        </p:grpSpPr>
        <p:sp>
          <p:nvSpPr>
            <p:cNvPr id="877" name="Google Shape;877;p6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8" name="Google Shape;878;p6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2" name="Shape 882"/>
        <p:cNvGrpSpPr/>
        <p:nvPr/>
      </p:nvGrpSpPr>
      <p:grpSpPr>
        <a:xfrm>
          <a:off x="0" y="0"/>
          <a:ext cx="0" cy="0"/>
          <a:chOff x="0" y="0"/>
          <a:chExt cx="0" cy="0"/>
        </a:xfrm>
      </p:grpSpPr>
      <p:sp>
        <p:nvSpPr>
          <p:cNvPr id="883" name="Google Shape;883;p6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a:t>
            </a:r>
            <a:endParaRPr/>
          </a:p>
        </p:txBody>
      </p:sp>
      <p:sp>
        <p:nvSpPr>
          <p:cNvPr id="884" name="Google Shape;884;p64"/>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a:solidFill>
                  <a:schemeClr val="dk1"/>
                </a:solidFill>
                <a:latin typeface="Bricolage Grotesque"/>
                <a:ea typeface="Bricolage Grotesque"/>
                <a:cs typeface="Bricolage Grotesque"/>
                <a:sym typeface="Bricolage Grotesque"/>
              </a:rPr>
              <a:t>a</a:t>
            </a:r>
            <a:endParaRPr>
              <a:solidFill>
                <a:schemeClr val="dk1"/>
              </a:solidFill>
            </a:endParaRPr>
          </a:p>
        </p:txBody>
      </p:sp>
      <p:sp>
        <p:nvSpPr>
          <p:cNvPr id="885" name="Google Shape;885;p6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86" name="Google Shape;886;p64"/>
          <p:cNvGrpSpPr/>
          <p:nvPr/>
        </p:nvGrpSpPr>
        <p:grpSpPr>
          <a:xfrm>
            <a:off x="790770" y="-112458"/>
            <a:ext cx="1427175" cy="786776"/>
            <a:chOff x="0" y="-38100"/>
            <a:chExt cx="373234" cy="205757"/>
          </a:xfrm>
        </p:grpSpPr>
        <p:sp>
          <p:nvSpPr>
            <p:cNvPr id="887" name="Google Shape;887;p6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8" name="Google Shape;888;p6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89" name="Google Shape;889;p64"/>
          <p:cNvGrpSpPr/>
          <p:nvPr/>
        </p:nvGrpSpPr>
        <p:grpSpPr>
          <a:xfrm>
            <a:off x="0" y="-112458"/>
            <a:ext cx="315272" cy="786776"/>
            <a:chOff x="0" y="-38100"/>
            <a:chExt cx="82450" cy="205757"/>
          </a:xfrm>
        </p:grpSpPr>
        <p:sp>
          <p:nvSpPr>
            <p:cNvPr id="890" name="Google Shape;890;p6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91" name="Google Shape;891;p6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92" name="Google Shape;892;p64"/>
          <p:cNvGrpSpPr/>
          <p:nvPr/>
        </p:nvGrpSpPr>
        <p:grpSpPr>
          <a:xfrm>
            <a:off x="0" y="1116904"/>
            <a:ext cx="503883" cy="1931922"/>
            <a:chOff x="0" y="-38100"/>
            <a:chExt cx="131775" cy="505235"/>
          </a:xfrm>
        </p:grpSpPr>
        <p:sp>
          <p:nvSpPr>
            <p:cNvPr id="893" name="Google Shape;893;p6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94" name="Google Shape;894;p6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95" name="Google Shape;895;p64"/>
          <p:cNvPicPr preferRelativeResize="0"/>
          <p:nvPr/>
        </p:nvPicPr>
        <p:blipFill rotWithShape="1">
          <a:blip r:embed="rId4">
            <a:alphaModFix/>
          </a:blip>
          <a:srcRect b="0" l="0" r="0" t="0"/>
          <a:stretch/>
        </p:blipFill>
        <p:spPr>
          <a:xfrm>
            <a:off x="5100073" y="918573"/>
            <a:ext cx="8087854" cy="8449854"/>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9" name="Shape 899"/>
        <p:cNvGrpSpPr/>
        <p:nvPr/>
      </p:nvGrpSpPr>
      <p:grpSpPr>
        <a:xfrm>
          <a:off x="0" y="0"/>
          <a:ext cx="0" cy="0"/>
          <a:chOff x="0" y="0"/>
          <a:chExt cx="0" cy="0"/>
        </a:xfrm>
      </p:grpSpPr>
      <p:sp>
        <p:nvSpPr>
          <p:cNvPr id="900" name="Google Shape;900;p6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a:t>
            </a:r>
            <a:endParaRPr/>
          </a:p>
        </p:txBody>
      </p:sp>
      <p:sp>
        <p:nvSpPr>
          <p:cNvPr id="901" name="Google Shape;901;p65"/>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a:solidFill>
                  <a:schemeClr val="dk1"/>
                </a:solidFill>
                <a:latin typeface="Bricolage Grotesque"/>
                <a:ea typeface="Bricolage Grotesque"/>
                <a:cs typeface="Bricolage Grotesque"/>
                <a:sym typeface="Bricolage Grotesque"/>
              </a:rPr>
              <a:t>a</a:t>
            </a:r>
            <a:endParaRPr>
              <a:solidFill>
                <a:schemeClr val="dk1"/>
              </a:solidFill>
            </a:endParaRPr>
          </a:p>
        </p:txBody>
      </p:sp>
      <p:sp>
        <p:nvSpPr>
          <p:cNvPr id="902" name="Google Shape;902;p6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03" name="Google Shape;903;p65"/>
          <p:cNvGrpSpPr/>
          <p:nvPr/>
        </p:nvGrpSpPr>
        <p:grpSpPr>
          <a:xfrm>
            <a:off x="790770" y="-112458"/>
            <a:ext cx="1427175" cy="786776"/>
            <a:chOff x="0" y="-38100"/>
            <a:chExt cx="373234" cy="205757"/>
          </a:xfrm>
        </p:grpSpPr>
        <p:sp>
          <p:nvSpPr>
            <p:cNvPr id="904" name="Google Shape;904;p6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5" name="Google Shape;905;p6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06" name="Google Shape;906;p65"/>
          <p:cNvGrpSpPr/>
          <p:nvPr/>
        </p:nvGrpSpPr>
        <p:grpSpPr>
          <a:xfrm>
            <a:off x="0" y="-112458"/>
            <a:ext cx="315272" cy="786776"/>
            <a:chOff x="0" y="-38100"/>
            <a:chExt cx="82450" cy="205757"/>
          </a:xfrm>
        </p:grpSpPr>
        <p:sp>
          <p:nvSpPr>
            <p:cNvPr id="907" name="Google Shape;907;p6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8" name="Google Shape;908;p6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09" name="Google Shape;909;p65"/>
          <p:cNvGrpSpPr/>
          <p:nvPr/>
        </p:nvGrpSpPr>
        <p:grpSpPr>
          <a:xfrm>
            <a:off x="0" y="1116904"/>
            <a:ext cx="503883" cy="1931922"/>
            <a:chOff x="0" y="-38100"/>
            <a:chExt cx="131775" cy="505235"/>
          </a:xfrm>
        </p:grpSpPr>
        <p:sp>
          <p:nvSpPr>
            <p:cNvPr id="910" name="Google Shape;910;p6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11" name="Google Shape;911;p6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912" name="Google Shape;912;p65"/>
          <p:cNvPicPr preferRelativeResize="0"/>
          <p:nvPr/>
        </p:nvPicPr>
        <p:blipFill rotWithShape="1">
          <a:blip r:embed="rId4">
            <a:alphaModFix/>
          </a:blip>
          <a:srcRect b="0" l="0" r="0" t="0"/>
          <a:stretch/>
        </p:blipFill>
        <p:spPr>
          <a:xfrm>
            <a:off x="4985757" y="851888"/>
            <a:ext cx="8316486" cy="8583223"/>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6" name="Shape 916"/>
        <p:cNvGrpSpPr/>
        <p:nvPr/>
      </p:nvGrpSpPr>
      <p:grpSpPr>
        <a:xfrm>
          <a:off x="0" y="0"/>
          <a:ext cx="0" cy="0"/>
          <a:chOff x="0" y="0"/>
          <a:chExt cx="0" cy="0"/>
        </a:xfrm>
      </p:grpSpPr>
      <p:sp>
        <p:nvSpPr>
          <p:cNvPr id="917" name="Google Shape;917;p6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a:t>
            </a:r>
            <a:endParaRPr/>
          </a:p>
        </p:txBody>
      </p:sp>
      <p:sp>
        <p:nvSpPr>
          <p:cNvPr id="918" name="Google Shape;918;p66"/>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a:solidFill>
                  <a:schemeClr val="dk1"/>
                </a:solidFill>
                <a:latin typeface="Bricolage Grotesque"/>
                <a:ea typeface="Bricolage Grotesque"/>
                <a:cs typeface="Bricolage Grotesque"/>
                <a:sym typeface="Bricolage Grotesque"/>
              </a:rPr>
              <a:t>a</a:t>
            </a:r>
            <a:endParaRPr>
              <a:solidFill>
                <a:schemeClr val="dk1"/>
              </a:solidFill>
            </a:endParaRPr>
          </a:p>
        </p:txBody>
      </p:sp>
      <p:sp>
        <p:nvSpPr>
          <p:cNvPr id="919" name="Google Shape;919;p6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20" name="Google Shape;920;p66"/>
          <p:cNvGrpSpPr/>
          <p:nvPr/>
        </p:nvGrpSpPr>
        <p:grpSpPr>
          <a:xfrm>
            <a:off x="790770" y="-112458"/>
            <a:ext cx="1427175" cy="786776"/>
            <a:chOff x="0" y="-38100"/>
            <a:chExt cx="373234" cy="205757"/>
          </a:xfrm>
        </p:grpSpPr>
        <p:sp>
          <p:nvSpPr>
            <p:cNvPr id="921" name="Google Shape;921;p6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2" name="Google Shape;922;p6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23" name="Google Shape;923;p66"/>
          <p:cNvGrpSpPr/>
          <p:nvPr/>
        </p:nvGrpSpPr>
        <p:grpSpPr>
          <a:xfrm>
            <a:off x="0" y="-112458"/>
            <a:ext cx="315272" cy="786776"/>
            <a:chOff x="0" y="-38100"/>
            <a:chExt cx="82450" cy="205757"/>
          </a:xfrm>
        </p:grpSpPr>
        <p:sp>
          <p:nvSpPr>
            <p:cNvPr id="924" name="Google Shape;924;p6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5" name="Google Shape;925;p6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26" name="Google Shape;926;p66"/>
          <p:cNvGrpSpPr/>
          <p:nvPr/>
        </p:nvGrpSpPr>
        <p:grpSpPr>
          <a:xfrm>
            <a:off x="0" y="1116904"/>
            <a:ext cx="503883" cy="1931922"/>
            <a:chOff x="0" y="-38100"/>
            <a:chExt cx="131775" cy="505235"/>
          </a:xfrm>
        </p:grpSpPr>
        <p:sp>
          <p:nvSpPr>
            <p:cNvPr id="927" name="Google Shape;927;p6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8" name="Google Shape;928;p6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929" name="Google Shape;929;p66"/>
          <p:cNvPicPr preferRelativeResize="0"/>
          <p:nvPr/>
        </p:nvPicPr>
        <p:blipFill rotWithShape="1">
          <a:blip r:embed="rId4">
            <a:alphaModFix/>
          </a:blip>
          <a:srcRect b="0" l="0" r="0" t="0"/>
          <a:stretch/>
        </p:blipFill>
        <p:spPr>
          <a:xfrm>
            <a:off x="2123095" y="966204"/>
            <a:ext cx="14041810" cy="8354591"/>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3" name="Shape 933"/>
        <p:cNvGrpSpPr/>
        <p:nvPr/>
      </p:nvGrpSpPr>
      <p:grpSpPr>
        <a:xfrm>
          <a:off x="0" y="0"/>
          <a:ext cx="0" cy="0"/>
          <a:chOff x="0" y="0"/>
          <a:chExt cx="0" cy="0"/>
        </a:xfrm>
      </p:grpSpPr>
      <p:sp>
        <p:nvSpPr>
          <p:cNvPr id="934" name="Google Shape;934;p6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sz="5400">
                <a:solidFill>
                  <a:schemeClr val="dk1"/>
                </a:solidFill>
                <a:latin typeface="Bricolage Grotesque"/>
                <a:ea typeface="Bricolage Grotesque"/>
                <a:cs typeface="Bricolage Grotesque"/>
                <a:sym typeface="Bricolage Grotesque"/>
              </a:rPr>
              <a:t>Let’s Discuss</a:t>
            </a:r>
            <a:endParaRPr sz="5400"/>
          </a:p>
        </p:txBody>
      </p:sp>
      <p:sp>
        <p:nvSpPr>
          <p:cNvPr id="935" name="Google Shape;935;p67"/>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50000"/>
              </a:lnSpc>
              <a:spcBef>
                <a:spcPts val="640"/>
              </a:spcBef>
              <a:spcAft>
                <a:spcPts val="0"/>
              </a:spcAft>
              <a:buSzPts val="3200"/>
              <a:buNone/>
            </a:pPr>
            <a:r>
              <a:rPr lang="en-US" sz="4000">
                <a:solidFill>
                  <a:schemeClr val="dk1"/>
                </a:solidFill>
                <a:latin typeface="Bricolage Grotesque"/>
                <a:ea typeface="Bricolage Grotesque"/>
                <a:cs typeface="Bricolage Grotesque"/>
                <a:sym typeface="Bricolage Grotesque"/>
              </a:rPr>
              <a:t>In breakout rooms, discuss:</a:t>
            </a:r>
            <a:endParaRPr/>
          </a:p>
          <a:p>
            <a:pPr indent="-431800" lvl="0" marL="457200" rtl="0" algn="l">
              <a:lnSpc>
                <a:spcPct val="150000"/>
              </a:lnSpc>
              <a:spcBef>
                <a:spcPts val="640"/>
              </a:spcBef>
              <a:spcAft>
                <a:spcPts val="0"/>
              </a:spcAft>
              <a:buSzPts val="3200"/>
              <a:buNone/>
            </a:pPr>
            <a:r>
              <a:t/>
            </a:r>
            <a:endParaRPr sz="4000">
              <a:solidFill>
                <a:schemeClr val="dk1"/>
              </a:solidFill>
              <a:latin typeface="Bricolage Grotesque"/>
              <a:ea typeface="Bricolage Grotesque"/>
              <a:cs typeface="Bricolage Grotesque"/>
              <a:sym typeface="Bricolage Grotesque"/>
            </a:endParaRPr>
          </a:p>
          <a:p>
            <a:pPr indent="-457200" lvl="0" marL="482600" rtl="0" algn="l">
              <a:lnSpc>
                <a:spcPct val="150000"/>
              </a:lnSpc>
              <a:spcBef>
                <a:spcPts val="640"/>
              </a:spcBef>
              <a:spcAft>
                <a:spcPts val="0"/>
              </a:spcAft>
              <a:buSzPts val="3200"/>
              <a:buFont typeface="Arial"/>
              <a:buChar char="•"/>
            </a:pPr>
            <a:r>
              <a:rPr lang="en-US" sz="4000">
                <a:solidFill>
                  <a:schemeClr val="dk1"/>
                </a:solidFill>
                <a:latin typeface="Bricolage Grotesque"/>
                <a:ea typeface="Bricolage Grotesque"/>
                <a:cs typeface="Bricolage Grotesque"/>
                <a:sym typeface="Bricolage Grotesque"/>
              </a:rPr>
              <a:t>What patterns or differences stood out to you?</a:t>
            </a:r>
            <a:endParaRPr/>
          </a:p>
          <a:p>
            <a:pPr indent="-457200" lvl="0" marL="482600" rtl="0" algn="l">
              <a:lnSpc>
                <a:spcPct val="150000"/>
              </a:lnSpc>
              <a:spcBef>
                <a:spcPts val="640"/>
              </a:spcBef>
              <a:spcAft>
                <a:spcPts val="0"/>
              </a:spcAft>
              <a:buSzPts val="3200"/>
              <a:buFont typeface="Arial"/>
              <a:buChar char="•"/>
            </a:pPr>
            <a:r>
              <a:rPr lang="en-US" sz="4000">
                <a:solidFill>
                  <a:schemeClr val="dk1"/>
                </a:solidFill>
                <a:latin typeface="Bricolage Grotesque"/>
                <a:ea typeface="Bricolage Grotesque"/>
                <a:cs typeface="Bricolage Grotesque"/>
                <a:sym typeface="Bricolage Grotesque"/>
              </a:rPr>
              <a:t>Which platform seemed the most unbiased or reliable? Why?</a:t>
            </a:r>
            <a:endParaRPr/>
          </a:p>
          <a:p>
            <a:pPr indent="-457200" lvl="0" marL="482600" rtl="0" algn="l">
              <a:lnSpc>
                <a:spcPct val="150000"/>
              </a:lnSpc>
              <a:spcBef>
                <a:spcPts val="640"/>
              </a:spcBef>
              <a:spcAft>
                <a:spcPts val="0"/>
              </a:spcAft>
              <a:buSzPts val="3200"/>
              <a:buFont typeface="Arial"/>
              <a:buChar char="•"/>
            </a:pPr>
            <a:r>
              <a:rPr lang="en-US" sz="4000">
                <a:solidFill>
                  <a:schemeClr val="dk1"/>
                </a:solidFill>
                <a:latin typeface="Bricolage Grotesque"/>
                <a:ea typeface="Bricolage Grotesque"/>
                <a:cs typeface="Bricolage Grotesque"/>
                <a:sym typeface="Bricolage Grotesque"/>
              </a:rPr>
              <a:t>How do these differences shape trust in search results?</a:t>
            </a:r>
            <a:endParaRPr sz="4000">
              <a:solidFill>
                <a:schemeClr val="dk1"/>
              </a:solidFill>
            </a:endParaRPr>
          </a:p>
        </p:txBody>
      </p:sp>
      <p:sp>
        <p:nvSpPr>
          <p:cNvPr id="936" name="Google Shape;936;p6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37" name="Google Shape;937;p67"/>
          <p:cNvGrpSpPr/>
          <p:nvPr/>
        </p:nvGrpSpPr>
        <p:grpSpPr>
          <a:xfrm>
            <a:off x="790770" y="-112458"/>
            <a:ext cx="1427175" cy="786776"/>
            <a:chOff x="0" y="-38100"/>
            <a:chExt cx="373234" cy="205757"/>
          </a:xfrm>
        </p:grpSpPr>
        <p:sp>
          <p:nvSpPr>
            <p:cNvPr id="938" name="Google Shape;938;p6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39" name="Google Shape;939;p6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40" name="Google Shape;940;p67"/>
          <p:cNvGrpSpPr/>
          <p:nvPr/>
        </p:nvGrpSpPr>
        <p:grpSpPr>
          <a:xfrm>
            <a:off x="0" y="-112458"/>
            <a:ext cx="315272" cy="786776"/>
            <a:chOff x="0" y="-38100"/>
            <a:chExt cx="82450" cy="205757"/>
          </a:xfrm>
        </p:grpSpPr>
        <p:sp>
          <p:nvSpPr>
            <p:cNvPr id="941" name="Google Shape;941;p6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42" name="Google Shape;942;p6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43" name="Google Shape;943;p67"/>
          <p:cNvGrpSpPr/>
          <p:nvPr/>
        </p:nvGrpSpPr>
        <p:grpSpPr>
          <a:xfrm>
            <a:off x="0" y="1116904"/>
            <a:ext cx="503883" cy="1931922"/>
            <a:chOff x="0" y="-38100"/>
            <a:chExt cx="131775" cy="505235"/>
          </a:xfrm>
        </p:grpSpPr>
        <p:sp>
          <p:nvSpPr>
            <p:cNvPr id="944" name="Google Shape;944;p6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45" name="Google Shape;945;p6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9" name="Shape 949"/>
        <p:cNvGrpSpPr/>
        <p:nvPr/>
      </p:nvGrpSpPr>
      <p:grpSpPr>
        <a:xfrm>
          <a:off x="0" y="0"/>
          <a:ext cx="0" cy="0"/>
          <a:chOff x="0" y="0"/>
          <a:chExt cx="0" cy="0"/>
        </a:xfrm>
      </p:grpSpPr>
      <p:sp>
        <p:nvSpPr>
          <p:cNvPr id="950" name="Google Shape;950;p6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What Did We Learn?</a:t>
            </a:r>
            <a:endParaRPr/>
          </a:p>
        </p:txBody>
      </p:sp>
      <p:sp>
        <p:nvSpPr>
          <p:cNvPr id="951" name="Google Shape;951;p68"/>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In Miro, post your reflections: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AI algorithms prioritize/reduce visibility for…</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This might affect trust by…</a:t>
            </a:r>
            <a:endParaRPr>
              <a:solidFill>
                <a:schemeClr val="dk1"/>
              </a:solidFill>
            </a:endParaRPr>
          </a:p>
        </p:txBody>
      </p:sp>
      <p:sp>
        <p:nvSpPr>
          <p:cNvPr id="952" name="Google Shape;952;p6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53" name="Google Shape;953;p68"/>
          <p:cNvGrpSpPr/>
          <p:nvPr/>
        </p:nvGrpSpPr>
        <p:grpSpPr>
          <a:xfrm>
            <a:off x="790770" y="-112458"/>
            <a:ext cx="1427175" cy="786776"/>
            <a:chOff x="0" y="-38100"/>
            <a:chExt cx="373234" cy="205757"/>
          </a:xfrm>
        </p:grpSpPr>
        <p:sp>
          <p:nvSpPr>
            <p:cNvPr id="954" name="Google Shape;954;p6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55" name="Google Shape;955;p6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56" name="Google Shape;956;p68"/>
          <p:cNvGrpSpPr/>
          <p:nvPr/>
        </p:nvGrpSpPr>
        <p:grpSpPr>
          <a:xfrm>
            <a:off x="0" y="-112458"/>
            <a:ext cx="315272" cy="786776"/>
            <a:chOff x="0" y="-38100"/>
            <a:chExt cx="82450" cy="205757"/>
          </a:xfrm>
        </p:grpSpPr>
        <p:sp>
          <p:nvSpPr>
            <p:cNvPr id="957" name="Google Shape;957;p6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58" name="Google Shape;958;p6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59" name="Google Shape;959;p68"/>
          <p:cNvGrpSpPr/>
          <p:nvPr/>
        </p:nvGrpSpPr>
        <p:grpSpPr>
          <a:xfrm>
            <a:off x="0" y="1116904"/>
            <a:ext cx="503883" cy="1931922"/>
            <a:chOff x="0" y="-38100"/>
            <a:chExt cx="131775" cy="505235"/>
          </a:xfrm>
        </p:grpSpPr>
        <p:sp>
          <p:nvSpPr>
            <p:cNvPr id="960" name="Google Shape;960;p6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61" name="Google Shape;961;p6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Εικόνα που περιέχει κείμενο, στιγμιότυπο οθόνης, γραμματοσειρά, αυτοκόλλητη σημείωση post-it&#10;&#10;Το περιεχόμενο που δημιουργείται από AI ενδέχεται να είναι εσφαλμένο." id="962" name="Google Shape;962;p68"/>
          <p:cNvPicPr preferRelativeResize="0"/>
          <p:nvPr/>
        </p:nvPicPr>
        <p:blipFill rotWithShape="1">
          <a:blip r:embed="rId4">
            <a:alphaModFix/>
          </a:blip>
          <a:srcRect b="0" l="0" r="0" t="0"/>
          <a:stretch/>
        </p:blipFill>
        <p:spPr>
          <a:xfrm>
            <a:off x="10155585" y="1826241"/>
            <a:ext cx="7795715" cy="7795715"/>
          </a:xfrm>
          <a:prstGeom prst="rect">
            <a:avLst/>
          </a:prstGeom>
          <a:noFill/>
          <a:ln>
            <a:noFill/>
          </a:ln>
        </p:spPr>
      </p:pic>
      <p:sp>
        <p:nvSpPr>
          <p:cNvPr id="963" name="Google Shape;963;p68"/>
          <p:cNvSpPr txBox="1"/>
          <p:nvPr/>
        </p:nvSpPr>
        <p:spPr>
          <a:xfrm>
            <a:off x="15415765" y="9421624"/>
            <a:ext cx="202607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Generated by Co-pilot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3"/>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5" name="Google Shape;185;p3"/>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6" name="Google Shape;186;p3"/>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87" name="Google Shape;187;p3"/>
          <p:cNvGrpSpPr/>
          <p:nvPr/>
        </p:nvGrpSpPr>
        <p:grpSpPr>
          <a:xfrm>
            <a:off x="6111849" y="2794410"/>
            <a:ext cx="7685891" cy="2168895"/>
            <a:chOff x="0" y="-47625"/>
            <a:chExt cx="1484188" cy="418826"/>
          </a:xfrm>
        </p:grpSpPr>
        <p:sp>
          <p:nvSpPr>
            <p:cNvPr id="188" name="Google Shape;188;p3"/>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9" name="Google Shape;189;p3"/>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0" name="Google Shape;190;p3"/>
          <p:cNvGrpSpPr/>
          <p:nvPr/>
        </p:nvGrpSpPr>
        <p:grpSpPr>
          <a:xfrm>
            <a:off x="-696258" y="-1193133"/>
            <a:ext cx="7178388" cy="12095887"/>
            <a:chOff x="0" y="-57150"/>
            <a:chExt cx="1890604" cy="3185748"/>
          </a:xfrm>
        </p:grpSpPr>
        <p:sp>
          <p:nvSpPr>
            <p:cNvPr id="191" name="Google Shape;191;p3"/>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2" name="Google Shape;192;p3"/>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93" name="Google Shape;193;p3"/>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4" name="Google Shape;194;p3"/>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5" name="Google Shape;195;p3"/>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96" name="Google Shape;196;p3"/>
          <p:cNvSpPr txBox="1"/>
          <p:nvPr/>
        </p:nvSpPr>
        <p:spPr>
          <a:xfrm>
            <a:off x="-1725735" y="6821207"/>
            <a:ext cx="5508869" cy="4832876"/>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01</a:t>
            </a:r>
            <a:endParaRPr b="0" i="0" sz="1400" u="none" cap="none" strike="noStrike">
              <a:solidFill>
                <a:srgbClr val="000000"/>
              </a:solidFill>
              <a:latin typeface="Arial"/>
              <a:ea typeface="Arial"/>
              <a:cs typeface="Arial"/>
              <a:sym typeface="Arial"/>
            </a:endParaRPr>
          </a:p>
        </p:txBody>
      </p:sp>
      <p:sp>
        <p:nvSpPr>
          <p:cNvPr id="197" name="Google Shape;197;p3"/>
          <p:cNvSpPr txBox="1"/>
          <p:nvPr/>
        </p:nvSpPr>
        <p:spPr>
          <a:xfrm>
            <a:off x="7911996" y="5295900"/>
            <a:ext cx="8395740" cy="498406"/>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None/>
            </a:pPr>
            <a:r>
              <a:rPr b="0" i="0" lang="en-US" sz="2399" u="none" cap="none" strike="noStrike">
                <a:solidFill>
                  <a:srgbClr val="343434"/>
                </a:solidFill>
                <a:latin typeface="Arial"/>
                <a:ea typeface="Arial"/>
                <a:cs typeface="Arial"/>
                <a:sym typeface="Arial"/>
              </a:rPr>
              <a:t>Introduction – Ice breaker: Info Bubbles &amp; Daily Clicks </a:t>
            </a:r>
            <a:endParaRPr b="0" i="0" sz="1400" u="none" cap="none" strike="noStrike">
              <a:solidFill>
                <a:srgbClr val="000000"/>
              </a:solidFill>
              <a:latin typeface="Arial"/>
              <a:ea typeface="Arial"/>
              <a:cs typeface="Arial"/>
              <a:sym typeface="Arial"/>
            </a:endParaRPr>
          </a:p>
        </p:txBody>
      </p:sp>
      <p:sp>
        <p:nvSpPr>
          <p:cNvPr id="198" name="Google Shape;198;p3"/>
          <p:cNvSpPr txBox="1"/>
          <p:nvPr/>
        </p:nvSpPr>
        <p:spPr>
          <a:xfrm>
            <a:off x="7911996" y="3395850"/>
            <a:ext cx="9760500" cy="1504386"/>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i="0" lang="en-US" sz="10400" u="none" cap="none" strike="noStrike">
                <a:solidFill>
                  <a:srgbClr val="343434"/>
                </a:solidFill>
                <a:latin typeface="Arial"/>
                <a:ea typeface="Arial"/>
                <a:cs typeface="Arial"/>
                <a:sym typeface="Arial"/>
              </a:rPr>
              <a:t>Section 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7" name="Shape 967"/>
        <p:cNvGrpSpPr/>
        <p:nvPr/>
      </p:nvGrpSpPr>
      <p:grpSpPr>
        <a:xfrm>
          <a:off x="0" y="0"/>
          <a:ext cx="0" cy="0"/>
          <a:chOff x="0" y="0"/>
          <a:chExt cx="0" cy="0"/>
        </a:xfrm>
      </p:grpSpPr>
      <p:sp>
        <p:nvSpPr>
          <p:cNvPr id="968" name="Google Shape;968;p6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Key Takeaways</a:t>
            </a:r>
            <a:endParaRPr/>
          </a:p>
        </p:txBody>
      </p:sp>
      <p:sp>
        <p:nvSpPr>
          <p:cNvPr id="969" name="Google Shape;969;p69"/>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57200" lvl="0" marL="482600" rtl="0" algn="l">
              <a:lnSpc>
                <a:spcPct val="15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AI algorithms tailor search results based on user behavior, platform policies, and popularity.</a:t>
            </a:r>
            <a:endParaRPr/>
          </a:p>
          <a:p>
            <a:pPr indent="-457200" lvl="0" marL="482600" rtl="0" algn="l">
              <a:lnSpc>
                <a:spcPct val="15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Results vary widely across platforms: context matters.</a:t>
            </a:r>
            <a:endParaRPr/>
          </a:p>
          <a:p>
            <a:pPr indent="-457200" lvl="0" marL="482600" rtl="0" algn="l">
              <a:lnSpc>
                <a:spcPct val="15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Awareness is key to critical evaluation of search results.</a:t>
            </a:r>
            <a:endParaRPr>
              <a:solidFill>
                <a:schemeClr val="dk1"/>
              </a:solidFill>
            </a:endParaRPr>
          </a:p>
        </p:txBody>
      </p:sp>
      <p:sp>
        <p:nvSpPr>
          <p:cNvPr id="970" name="Google Shape;970;p6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71" name="Google Shape;971;p69"/>
          <p:cNvGrpSpPr/>
          <p:nvPr/>
        </p:nvGrpSpPr>
        <p:grpSpPr>
          <a:xfrm>
            <a:off x="790770" y="-112458"/>
            <a:ext cx="1427175" cy="786776"/>
            <a:chOff x="0" y="-38100"/>
            <a:chExt cx="373234" cy="205757"/>
          </a:xfrm>
        </p:grpSpPr>
        <p:sp>
          <p:nvSpPr>
            <p:cNvPr id="972" name="Google Shape;972;p6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73" name="Google Shape;973;p6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74" name="Google Shape;974;p69"/>
          <p:cNvGrpSpPr/>
          <p:nvPr/>
        </p:nvGrpSpPr>
        <p:grpSpPr>
          <a:xfrm>
            <a:off x="0" y="-112458"/>
            <a:ext cx="315272" cy="786776"/>
            <a:chOff x="0" y="-38100"/>
            <a:chExt cx="82450" cy="205757"/>
          </a:xfrm>
        </p:grpSpPr>
        <p:sp>
          <p:nvSpPr>
            <p:cNvPr id="975" name="Google Shape;975;p6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76" name="Google Shape;976;p6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77" name="Google Shape;977;p69"/>
          <p:cNvGrpSpPr/>
          <p:nvPr/>
        </p:nvGrpSpPr>
        <p:grpSpPr>
          <a:xfrm>
            <a:off x="0" y="1116904"/>
            <a:ext cx="503883" cy="1931922"/>
            <a:chOff x="0" y="-38100"/>
            <a:chExt cx="131775" cy="505235"/>
          </a:xfrm>
        </p:grpSpPr>
        <p:sp>
          <p:nvSpPr>
            <p:cNvPr id="978" name="Google Shape;978;p6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79" name="Google Shape;979;p6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3" name="Shape 983"/>
        <p:cNvGrpSpPr/>
        <p:nvPr/>
      </p:nvGrpSpPr>
      <p:grpSpPr>
        <a:xfrm>
          <a:off x="0" y="0"/>
          <a:ext cx="0" cy="0"/>
          <a:chOff x="0" y="0"/>
          <a:chExt cx="0" cy="0"/>
        </a:xfrm>
      </p:grpSpPr>
      <p:sp>
        <p:nvSpPr>
          <p:cNvPr id="984" name="Google Shape;984;p7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Activity 3: Traditional vs. Social Media Search Results</a:t>
            </a:r>
            <a:br>
              <a:rPr lang="en-US">
                <a:latin typeface="Bricolage Grotesque"/>
                <a:ea typeface="Bricolage Grotesque"/>
                <a:cs typeface="Bricolage Grotesque"/>
                <a:sym typeface="Bricolage Grotesque"/>
              </a:rPr>
            </a:br>
            <a:r>
              <a:rPr lang="en-US">
                <a:latin typeface="Bricolage Grotesque"/>
                <a:ea typeface="Bricolage Grotesque"/>
                <a:cs typeface="Bricolage Grotesque"/>
                <a:sym typeface="Bricolage Grotesque"/>
              </a:rPr>
              <a:t>Comparing Content Characteristics and Credibility</a:t>
            </a:r>
            <a:endParaRPr/>
          </a:p>
        </p:txBody>
      </p:sp>
      <p:sp>
        <p:nvSpPr>
          <p:cNvPr id="985" name="Google Shape;985;p70"/>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sz="4000">
                <a:solidFill>
                  <a:schemeClr val="dk1"/>
                </a:solidFill>
                <a:latin typeface="Bricolage Grotesque"/>
                <a:ea typeface="Bricolage Grotesque"/>
                <a:cs typeface="Bricolage Grotesque"/>
                <a:sym typeface="Bricolage Grotesque"/>
              </a:rPr>
              <a:t>What you will learn</a:t>
            </a:r>
            <a:endParaRPr/>
          </a:p>
          <a:p>
            <a:pPr indent="-431800" lvl="0" marL="457200" rtl="0" algn="l">
              <a:lnSpc>
                <a:spcPct val="100000"/>
              </a:lnSpc>
              <a:spcBef>
                <a:spcPts val="640"/>
              </a:spcBef>
              <a:spcAft>
                <a:spcPts val="0"/>
              </a:spcAft>
              <a:buSzPts val="3200"/>
              <a:buNone/>
            </a:pPr>
            <a:r>
              <a:t/>
            </a:r>
            <a:endParaRPr sz="4000">
              <a:solidFill>
                <a:schemeClr val="dk1"/>
              </a:solidFill>
              <a:latin typeface="Bricolage Grotesque"/>
              <a:ea typeface="Bricolage Grotesque"/>
              <a:cs typeface="Bricolage Grotesque"/>
              <a:sym typeface="Bricolage Grotesque"/>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Bricolage Grotesque"/>
                <a:ea typeface="Bricolage Grotesque"/>
                <a:cs typeface="Bricolage Grotesque"/>
                <a:sym typeface="Bricolage Grotesque"/>
              </a:rPr>
              <a:t>Compare search results from traditional news media and social media.</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Bricolage Grotesque"/>
                <a:ea typeface="Bricolage Grotesque"/>
                <a:cs typeface="Bricolage Grotesque"/>
                <a:sym typeface="Bricolage Grotesque"/>
              </a:rPr>
              <a:t>Analyze differences in tone, emotional appeal, and credibility.</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Bricolage Grotesque"/>
                <a:ea typeface="Bricolage Grotesque"/>
                <a:cs typeface="Bricolage Grotesque"/>
                <a:sym typeface="Bricolage Grotesque"/>
              </a:rPr>
              <a:t>Reflect on how platform context shapes trust in information.</a:t>
            </a:r>
            <a:endParaRPr sz="4000">
              <a:solidFill>
                <a:schemeClr val="dk1"/>
              </a:solidFill>
            </a:endParaRPr>
          </a:p>
        </p:txBody>
      </p:sp>
      <p:sp>
        <p:nvSpPr>
          <p:cNvPr id="986" name="Google Shape;986;p7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87" name="Google Shape;987;p70"/>
          <p:cNvGrpSpPr/>
          <p:nvPr/>
        </p:nvGrpSpPr>
        <p:grpSpPr>
          <a:xfrm>
            <a:off x="790770" y="-112458"/>
            <a:ext cx="1427175" cy="786776"/>
            <a:chOff x="0" y="-38100"/>
            <a:chExt cx="373234" cy="205757"/>
          </a:xfrm>
        </p:grpSpPr>
        <p:sp>
          <p:nvSpPr>
            <p:cNvPr id="988" name="Google Shape;988;p7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89" name="Google Shape;989;p7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90" name="Google Shape;990;p70"/>
          <p:cNvGrpSpPr/>
          <p:nvPr/>
        </p:nvGrpSpPr>
        <p:grpSpPr>
          <a:xfrm>
            <a:off x="0" y="-112458"/>
            <a:ext cx="315272" cy="786776"/>
            <a:chOff x="0" y="-38100"/>
            <a:chExt cx="82450" cy="205757"/>
          </a:xfrm>
        </p:grpSpPr>
        <p:sp>
          <p:nvSpPr>
            <p:cNvPr id="991" name="Google Shape;991;p7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92" name="Google Shape;992;p7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93" name="Google Shape;993;p70"/>
          <p:cNvGrpSpPr/>
          <p:nvPr/>
        </p:nvGrpSpPr>
        <p:grpSpPr>
          <a:xfrm>
            <a:off x="0" y="1116904"/>
            <a:ext cx="503883" cy="1931922"/>
            <a:chOff x="0" y="-38100"/>
            <a:chExt cx="131775" cy="505235"/>
          </a:xfrm>
        </p:grpSpPr>
        <p:sp>
          <p:nvSpPr>
            <p:cNvPr id="994" name="Google Shape;994;p7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95" name="Google Shape;995;p7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9" name="Shape 999"/>
        <p:cNvGrpSpPr/>
        <p:nvPr/>
      </p:nvGrpSpPr>
      <p:grpSpPr>
        <a:xfrm>
          <a:off x="0" y="0"/>
          <a:ext cx="0" cy="0"/>
          <a:chOff x="0" y="0"/>
          <a:chExt cx="0" cy="0"/>
        </a:xfrm>
      </p:grpSpPr>
      <p:sp>
        <p:nvSpPr>
          <p:cNvPr id="1000" name="Google Shape;1000;p7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How the Activity Works</a:t>
            </a:r>
            <a:endParaRPr/>
          </a:p>
        </p:txBody>
      </p:sp>
      <p:sp>
        <p:nvSpPr>
          <p:cNvPr id="1001" name="Google Shape;1001;p71"/>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Step 1: Search for the same trending topic on:</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A traditional news site (e.g., BBC, CNN, Reuters).</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A social media platform (e.g., Twitter, TikTok, Instagram).</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Step 2: Document these content characteristics:</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Type of Content: News article, opinion piece, short-form video, meme, etc.</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Credibility: Are sources cited? Is the author/platform verified?</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Tone &amp; Emotional Appeal: Neutral or emotional? Sensational or factual?</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Bias: Any discernible lean in perspective?</a:t>
            </a:r>
            <a:endParaRPr>
              <a:solidFill>
                <a:schemeClr val="dk1"/>
              </a:solidFill>
            </a:endParaRPr>
          </a:p>
        </p:txBody>
      </p:sp>
      <p:sp>
        <p:nvSpPr>
          <p:cNvPr id="1002" name="Google Shape;1002;p7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03" name="Google Shape;1003;p71"/>
          <p:cNvGrpSpPr/>
          <p:nvPr/>
        </p:nvGrpSpPr>
        <p:grpSpPr>
          <a:xfrm>
            <a:off x="790770" y="-112458"/>
            <a:ext cx="1427175" cy="786776"/>
            <a:chOff x="0" y="-38100"/>
            <a:chExt cx="373234" cy="205757"/>
          </a:xfrm>
        </p:grpSpPr>
        <p:sp>
          <p:nvSpPr>
            <p:cNvPr id="1004" name="Google Shape;1004;p7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05" name="Google Shape;1005;p7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06" name="Google Shape;1006;p71"/>
          <p:cNvGrpSpPr/>
          <p:nvPr/>
        </p:nvGrpSpPr>
        <p:grpSpPr>
          <a:xfrm>
            <a:off x="0" y="-112458"/>
            <a:ext cx="315272" cy="786776"/>
            <a:chOff x="0" y="-38100"/>
            <a:chExt cx="82450" cy="205757"/>
          </a:xfrm>
        </p:grpSpPr>
        <p:sp>
          <p:nvSpPr>
            <p:cNvPr id="1007" name="Google Shape;1007;p7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08" name="Google Shape;1008;p7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09" name="Google Shape;1009;p71"/>
          <p:cNvGrpSpPr/>
          <p:nvPr/>
        </p:nvGrpSpPr>
        <p:grpSpPr>
          <a:xfrm>
            <a:off x="0" y="1116904"/>
            <a:ext cx="503883" cy="1931922"/>
            <a:chOff x="0" y="-38100"/>
            <a:chExt cx="131775" cy="505235"/>
          </a:xfrm>
        </p:grpSpPr>
        <p:sp>
          <p:nvSpPr>
            <p:cNvPr id="1010" name="Google Shape;1010;p7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1" name="Google Shape;1011;p7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5" name="Shape 1015"/>
        <p:cNvGrpSpPr/>
        <p:nvPr/>
      </p:nvGrpSpPr>
      <p:grpSpPr>
        <a:xfrm>
          <a:off x="0" y="0"/>
          <a:ext cx="0" cy="0"/>
          <a:chOff x="0" y="0"/>
          <a:chExt cx="0" cy="0"/>
        </a:xfrm>
      </p:grpSpPr>
      <p:sp>
        <p:nvSpPr>
          <p:cNvPr id="1016" name="Google Shape;1016;p7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Today’s Topic: AI in Schools</a:t>
            </a:r>
            <a:endParaRPr/>
          </a:p>
        </p:txBody>
      </p:sp>
      <p:sp>
        <p:nvSpPr>
          <p:cNvPr id="1017" name="Google Shape;1017;p72"/>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Instructions: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Use the news site of your choice (e.g., BBC, The Guardian).</a:t>
            </a:r>
            <a:endParaRPr/>
          </a:p>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Search the same topic on a social media platform (e.g., Twitter or TikTok).</a:t>
            </a:r>
            <a:endParaRPr>
              <a:solidFill>
                <a:schemeClr val="dk1"/>
              </a:solidFill>
            </a:endParaRPr>
          </a:p>
        </p:txBody>
      </p:sp>
      <p:sp>
        <p:nvSpPr>
          <p:cNvPr id="1018" name="Google Shape;1018;p7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19" name="Google Shape;1019;p72"/>
          <p:cNvGrpSpPr/>
          <p:nvPr/>
        </p:nvGrpSpPr>
        <p:grpSpPr>
          <a:xfrm>
            <a:off x="790770" y="-112458"/>
            <a:ext cx="1427175" cy="786776"/>
            <a:chOff x="0" y="-38100"/>
            <a:chExt cx="373234" cy="205757"/>
          </a:xfrm>
        </p:grpSpPr>
        <p:sp>
          <p:nvSpPr>
            <p:cNvPr id="1020" name="Google Shape;1020;p7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21" name="Google Shape;1021;p7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22" name="Google Shape;1022;p72"/>
          <p:cNvGrpSpPr/>
          <p:nvPr/>
        </p:nvGrpSpPr>
        <p:grpSpPr>
          <a:xfrm>
            <a:off x="0" y="-112458"/>
            <a:ext cx="315272" cy="786776"/>
            <a:chOff x="0" y="-38100"/>
            <a:chExt cx="82450" cy="205757"/>
          </a:xfrm>
        </p:grpSpPr>
        <p:sp>
          <p:nvSpPr>
            <p:cNvPr id="1023" name="Google Shape;1023;p7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24" name="Google Shape;1024;p7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25" name="Google Shape;1025;p72"/>
          <p:cNvGrpSpPr/>
          <p:nvPr/>
        </p:nvGrpSpPr>
        <p:grpSpPr>
          <a:xfrm>
            <a:off x="0" y="1116904"/>
            <a:ext cx="503883" cy="1931922"/>
            <a:chOff x="0" y="-38100"/>
            <a:chExt cx="131775" cy="505235"/>
          </a:xfrm>
        </p:grpSpPr>
        <p:sp>
          <p:nvSpPr>
            <p:cNvPr id="1026" name="Google Shape;1026;p7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27" name="Google Shape;1027;p7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1" name="Shape 1031"/>
        <p:cNvGrpSpPr/>
        <p:nvPr/>
      </p:nvGrpSpPr>
      <p:grpSpPr>
        <a:xfrm>
          <a:off x="0" y="0"/>
          <a:ext cx="0" cy="0"/>
          <a:chOff x="0" y="0"/>
          <a:chExt cx="0" cy="0"/>
        </a:xfrm>
      </p:grpSpPr>
      <p:sp>
        <p:nvSpPr>
          <p:cNvPr id="1032" name="Google Shape;1032;p7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Share What You Found</a:t>
            </a:r>
            <a:endParaRPr/>
          </a:p>
        </p:txBody>
      </p:sp>
      <p:sp>
        <p:nvSpPr>
          <p:cNvPr id="1033" name="Google Shape;1033;p73"/>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Post observations in the chat: </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e.g. </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TikTok was more emotional than BBC</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no sources cited”</a:t>
            </a:r>
            <a:endParaRPr/>
          </a:p>
          <a:p>
            <a:pPr indent="-254000" lvl="0" marL="482600" rtl="0" algn="l">
              <a:lnSpc>
                <a:spcPct val="100000"/>
              </a:lnSpc>
              <a:spcBef>
                <a:spcPts val="640"/>
              </a:spcBef>
              <a:spcAft>
                <a:spcPts val="0"/>
              </a:spcAft>
              <a:buSzPts val="3200"/>
              <a:buFont typeface="Arial"/>
              <a:buNone/>
            </a:pPr>
            <a:r>
              <a:t/>
            </a:r>
            <a:endParaRPr>
              <a:solidFill>
                <a:schemeClr val="dk1"/>
              </a:solidFill>
              <a:latin typeface="Bricolage Grotesque"/>
              <a:ea typeface="Bricolage Grotesque"/>
              <a:cs typeface="Bricolage Grotesque"/>
              <a:sym typeface="Bricolage Grotesque"/>
            </a:endParaRPr>
          </a:p>
          <a:p>
            <a:pPr indent="0" lvl="0" marL="158750" rtl="0" algn="l">
              <a:lnSpc>
                <a:spcPct val="100000"/>
              </a:lnSpc>
              <a:spcBef>
                <a:spcPts val="0"/>
              </a:spcBef>
              <a:spcAft>
                <a:spcPts val="0"/>
              </a:spcAft>
              <a:buClr>
                <a:srgbClr val="000000"/>
              </a:buClr>
              <a:buSzPts val="1100"/>
              <a:buNone/>
            </a:pPr>
            <a:r>
              <a:t/>
            </a:r>
            <a:endParaRPr>
              <a:solidFill>
                <a:schemeClr val="dk1"/>
              </a:solidFill>
              <a:latin typeface="Bricolage Grotesque"/>
              <a:ea typeface="Bricolage Grotesque"/>
              <a:cs typeface="Bricolage Grotesque"/>
              <a:sym typeface="Bricolage Grotesque"/>
            </a:endParaRPr>
          </a:p>
          <a:p>
            <a:pPr indent="0" lvl="0" marL="158750" rtl="0" algn="l">
              <a:lnSpc>
                <a:spcPct val="100000"/>
              </a:lnSpc>
              <a:spcBef>
                <a:spcPts val="0"/>
              </a:spcBef>
              <a:spcAft>
                <a:spcPts val="0"/>
              </a:spcAft>
              <a:buClr>
                <a:srgbClr val="000000"/>
              </a:buClr>
              <a:buSzPts val="1100"/>
              <a:buNone/>
            </a:pPr>
            <a:r>
              <a:rPr lang="en-US">
                <a:solidFill>
                  <a:schemeClr val="dk1"/>
                </a:solidFill>
                <a:latin typeface="Bricolage Grotesque"/>
                <a:ea typeface="Bricolage Grotesque"/>
                <a:cs typeface="Bricolage Grotesque"/>
                <a:sym typeface="Bricolage Grotesque"/>
              </a:rPr>
              <a:t>Then use Mentimeter poll tool to rank which platform you found more credible.</a:t>
            </a:r>
            <a:endParaRPr/>
          </a:p>
          <a:p>
            <a:pPr indent="0" lvl="0" marL="158750" rtl="0" algn="ctr">
              <a:lnSpc>
                <a:spcPct val="100000"/>
              </a:lnSpc>
              <a:spcBef>
                <a:spcPts val="640"/>
              </a:spcBef>
              <a:spcAft>
                <a:spcPts val="0"/>
              </a:spcAft>
              <a:buSzPts val="3200"/>
              <a:buNone/>
            </a:pPr>
            <a:r>
              <a:t/>
            </a:r>
            <a:endParaRPr/>
          </a:p>
          <a:p>
            <a:pPr indent="0" lvl="0" marL="254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1034" name="Google Shape;1034;p7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35" name="Google Shape;1035;p73"/>
          <p:cNvGrpSpPr/>
          <p:nvPr/>
        </p:nvGrpSpPr>
        <p:grpSpPr>
          <a:xfrm>
            <a:off x="790770" y="-112458"/>
            <a:ext cx="1427175" cy="786776"/>
            <a:chOff x="0" y="-38100"/>
            <a:chExt cx="373234" cy="205757"/>
          </a:xfrm>
        </p:grpSpPr>
        <p:sp>
          <p:nvSpPr>
            <p:cNvPr id="1036" name="Google Shape;1036;p7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37" name="Google Shape;1037;p7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38" name="Google Shape;1038;p73"/>
          <p:cNvGrpSpPr/>
          <p:nvPr/>
        </p:nvGrpSpPr>
        <p:grpSpPr>
          <a:xfrm>
            <a:off x="0" y="-112458"/>
            <a:ext cx="315272" cy="786776"/>
            <a:chOff x="0" y="-38100"/>
            <a:chExt cx="82450" cy="205757"/>
          </a:xfrm>
        </p:grpSpPr>
        <p:sp>
          <p:nvSpPr>
            <p:cNvPr id="1039" name="Google Shape;1039;p7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40" name="Google Shape;1040;p7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41" name="Google Shape;1041;p73"/>
          <p:cNvGrpSpPr/>
          <p:nvPr/>
        </p:nvGrpSpPr>
        <p:grpSpPr>
          <a:xfrm>
            <a:off x="0" y="1116904"/>
            <a:ext cx="503883" cy="1931922"/>
            <a:chOff x="0" y="-38100"/>
            <a:chExt cx="131775" cy="505235"/>
          </a:xfrm>
        </p:grpSpPr>
        <p:sp>
          <p:nvSpPr>
            <p:cNvPr id="1042" name="Google Shape;1042;p7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43" name="Google Shape;1043;p7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Εικόνα που περιέχει κείμενο, στιγμιότυπο οθόνης, οθόνη, γραμματοσειρά&#10;&#10;Το περιεχόμενο που δημιουργείται από AI ενδέχεται να είναι εσφαλμένο." id="1044" name="Google Shape;1044;p73"/>
          <p:cNvPicPr preferRelativeResize="0"/>
          <p:nvPr/>
        </p:nvPicPr>
        <p:blipFill rotWithShape="1">
          <a:blip r:embed="rId4">
            <a:alphaModFix/>
          </a:blip>
          <a:srcRect b="0" l="0" r="0" t="0"/>
          <a:stretch/>
        </p:blipFill>
        <p:spPr>
          <a:xfrm>
            <a:off x="13040534" y="1385887"/>
            <a:ext cx="4876800" cy="4876800"/>
          </a:xfrm>
          <a:prstGeom prst="rect">
            <a:avLst/>
          </a:prstGeom>
          <a:noFill/>
          <a:ln>
            <a:noFill/>
          </a:ln>
        </p:spPr>
      </p:pic>
      <p:sp>
        <p:nvSpPr>
          <p:cNvPr id="1045" name="Google Shape;1045;p73"/>
          <p:cNvSpPr txBox="1"/>
          <p:nvPr/>
        </p:nvSpPr>
        <p:spPr>
          <a:xfrm>
            <a:off x="15653514" y="5811538"/>
            <a:ext cx="202607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Generated by Co-pilot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9" name="Shape 1049"/>
        <p:cNvGrpSpPr/>
        <p:nvPr/>
      </p:nvGrpSpPr>
      <p:grpSpPr>
        <a:xfrm>
          <a:off x="0" y="0"/>
          <a:ext cx="0" cy="0"/>
          <a:chOff x="0" y="0"/>
          <a:chExt cx="0" cy="0"/>
        </a:xfrm>
      </p:grpSpPr>
      <p:sp>
        <p:nvSpPr>
          <p:cNvPr id="1050" name="Google Shape;1050;p7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Key Differences: Traditional vs. Social Media</a:t>
            </a:r>
            <a:br>
              <a:rPr lang="en-US">
                <a:solidFill>
                  <a:schemeClr val="dk1"/>
                </a:solidFill>
                <a:latin typeface="Bricolage Grotesque"/>
                <a:ea typeface="Bricolage Grotesque"/>
                <a:cs typeface="Bricolage Grotesque"/>
                <a:sym typeface="Bricolage Grotesque"/>
              </a:rPr>
            </a:br>
            <a:r>
              <a:rPr i="1" lang="en-US">
                <a:solidFill>
                  <a:schemeClr val="dk1"/>
                </a:solidFill>
                <a:latin typeface="Bricolage Grotesque"/>
                <a:ea typeface="Bricolage Grotesque"/>
                <a:cs typeface="Bricolage Grotesque"/>
                <a:sym typeface="Bricolage Grotesque"/>
              </a:rPr>
              <a:t>Observations to Consider</a:t>
            </a:r>
            <a:endParaRPr i="1"/>
          </a:p>
        </p:txBody>
      </p:sp>
      <p:sp>
        <p:nvSpPr>
          <p:cNvPr id="1051" name="Google Shape;1051;p74"/>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latin typeface="Bricolage Grotesque"/>
              <a:ea typeface="Bricolage Grotesque"/>
              <a:cs typeface="Bricolage Grotesque"/>
              <a:sym typeface="Bricolage Grotesque"/>
            </a:endParaRPr>
          </a:p>
        </p:txBody>
      </p:sp>
      <p:sp>
        <p:nvSpPr>
          <p:cNvPr id="1052" name="Google Shape;1052;p7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53" name="Google Shape;1053;p74"/>
          <p:cNvGrpSpPr/>
          <p:nvPr/>
        </p:nvGrpSpPr>
        <p:grpSpPr>
          <a:xfrm>
            <a:off x="790770" y="-112458"/>
            <a:ext cx="1427175" cy="786776"/>
            <a:chOff x="0" y="-38100"/>
            <a:chExt cx="373234" cy="205757"/>
          </a:xfrm>
        </p:grpSpPr>
        <p:sp>
          <p:nvSpPr>
            <p:cNvPr id="1054" name="Google Shape;1054;p7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55" name="Google Shape;1055;p7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56" name="Google Shape;1056;p74"/>
          <p:cNvGrpSpPr/>
          <p:nvPr/>
        </p:nvGrpSpPr>
        <p:grpSpPr>
          <a:xfrm>
            <a:off x="0" y="-112458"/>
            <a:ext cx="315272" cy="786776"/>
            <a:chOff x="0" y="-38100"/>
            <a:chExt cx="82450" cy="205757"/>
          </a:xfrm>
        </p:grpSpPr>
        <p:sp>
          <p:nvSpPr>
            <p:cNvPr id="1057" name="Google Shape;1057;p7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58" name="Google Shape;1058;p7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59" name="Google Shape;1059;p74"/>
          <p:cNvGrpSpPr/>
          <p:nvPr/>
        </p:nvGrpSpPr>
        <p:grpSpPr>
          <a:xfrm>
            <a:off x="0" y="1116904"/>
            <a:ext cx="503883" cy="1931922"/>
            <a:chOff x="0" y="-38100"/>
            <a:chExt cx="131775" cy="505235"/>
          </a:xfrm>
        </p:grpSpPr>
        <p:sp>
          <p:nvSpPr>
            <p:cNvPr id="1060" name="Google Shape;1060;p7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61" name="Google Shape;1061;p7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aphicFrame>
        <p:nvGraphicFramePr>
          <p:cNvPr id="1062" name="Google Shape;1062;p74"/>
          <p:cNvGraphicFramePr/>
          <p:nvPr/>
        </p:nvGraphicFramePr>
        <p:xfrm>
          <a:off x="2693442" y="2801215"/>
          <a:ext cx="3000000" cy="3000000"/>
        </p:xfrm>
        <a:graphic>
          <a:graphicData uri="http://schemas.openxmlformats.org/drawingml/2006/table">
            <a:tbl>
              <a:tblPr bandRow="1" firstRow="1">
                <a:noFill/>
                <a:tableStyleId>{B0C6B4E1-ECE2-4227-BBE8-A7854CABE6A1}</a:tableStyleId>
              </a:tblPr>
              <a:tblGrid>
                <a:gridCol w="7086600"/>
                <a:gridCol w="7086600"/>
              </a:tblGrid>
              <a:tr h="1424125">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solidFill>
                            <a:schemeClr val="dk1"/>
                          </a:solidFill>
                          <a:latin typeface="Bricolage Grotesque"/>
                          <a:ea typeface="Bricolage Grotesque"/>
                          <a:cs typeface="Bricolage Grotesque"/>
                          <a:sym typeface="Bricolage Grotesque"/>
                        </a:rPr>
                        <a:t>Traditional Media:</a:t>
                      </a: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solidFill>
                            <a:schemeClr val="dk1"/>
                          </a:solidFill>
                          <a:latin typeface="Bricolage Grotesque"/>
                          <a:ea typeface="Bricolage Grotesque"/>
                          <a:cs typeface="Bricolage Grotesque"/>
                          <a:sym typeface="Bricolage Grotesque"/>
                        </a:rPr>
                        <a:t>Social Media:</a:t>
                      </a:r>
                      <a:endParaRPr/>
                    </a:p>
                    <a:p>
                      <a:pPr indent="0" lvl="0" marL="0" marR="0" rtl="0" algn="l">
                        <a:lnSpc>
                          <a:spcPct val="100000"/>
                        </a:lnSpc>
                        <a:spcBef>
                          <a:spcPts val="0"/>
                        </a:spcBef>
                        <a:spcAft>
                          <a:spcPts val="0"/>
                        </a:spcAft>
                        <a:buNone/>
                      </a:pPr>
                      <a:r>
                        <a:t/>
                      </a:r>
                      <a:endParaRPr sz="3600" u="none" cap="none" strike="noStrike"/>
                    </a:p>
                  </a:txBody>
                  <a:tcPr marT="45725" marB="45725" marR="91450" marL="91450"/>
                </a:tc>
              </a:tr>
              <a:tr h="1424125">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solidFill>
                            <a:schemeClr val="dk1"/>
                          </a:solidFill>
                          <a:latin typeface="Bricolage Grotesque"/>
                          <a:ea typeface="Bricolage Grotesque"/>
                          <a:cs typeface="Bricolage Grotesque"/>
                          <a:sym typeface="Bricolage Grotesque"/>
                        </a:rPr>
                        <a:t>Often fact-based with clear sourcing.</a:t>
                      </a:r>
                      <a:endParaRPr/>
                    </a:p>
                    <a:p>
                      <a:pPr indent="0" lvl="0" marL="0" marR="0" rtl="0" algn="l">
                        <a:lnSpc>
                          <a:spcPct val="100000"/>
                        </a:lnSpc>
                        <a:spcBef>
                          <a:spcPts val="0"/>
                        </a:spcBef>
                        <a:spcAft>
                          <a:spcPts val="0"/>
                        </a:spcAft>
                        <a:buNone/>
                      </a:pPr>
                      <a:r>
                        <a:t/>
                      </a:r>
                      <a:endParaRPr sz="36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solidFill>
                            <a:schemeClr val="dk1"/>
                          </a:solidFill>
                          <a:latin typeface="Bricolage Grotesque"/>
                          <a:ea typeface="Bricolage Grotesque"/>
                          <a:cs typeface="Bricolage Grotesque"/>
                          <a:sym typeface="Bricolage Grotesque"/>
                        </a:rPr>
                        <a:t>Often emotionally charged or sensational.</a:t>
                      </a:r>
                      <a:endParaRPr/>
                    </a:p>
                    <a:p>
                      <a:pPr indent="0" lvl="0" marL="0" marR="0" rtl="0" algn="l">
                        <a:lnSpc>
                          <a:spcPct val="100000"/>
                        </a:lnSpc>
                        <a:spcBef>
                          <a:spcPts val="0"/>
                        </a:spcBef>
                        <a:spcAft>
                          <a:spcPts val="0"/>
                        </a:spcAft>
                        <a:buNone/>
                      </a:pPr>
                      <a:r>
                        <a:t/>
                      </a:r>
                      <a:endParaRPr sz="3600" u="none" cap="none" strike="noStrike"/>
                    </a:p>
                  </a:txBody>
                  <a:tcPr marT="45725" marB="45725" marR="91450" marL="91450"/>
                </a:tc>
              </a:tr>
              <a:tr h="1424125">
                <a:tc>
                  <a:txBody>
                    <a:bodyPr/>
                    <a:lstStyle/>
                    <a:p>
                      <a:pPr indent="0" lvl="0" marL="0" marR="0" rtl="0" algn="l">
                        <a:lnSpc>
                          <a:spcPct val="100000"/>
                        </a:lnSpc>
                        <a:spcBef>
                          <a:spcPts val="0"/>
                        </a:spcBef>
                        <a:spcAft>
                          <a:spcPts val="0"/>
                        </a:spcAft>
                        <a:buNone/>
                      </a:pPr>
                      <a:r>
                        <a:rPr lang="en-US" sz="3600" u="none" cap="none" strike="noStrike">
                          <a:solidFill>
                            <a:schemeClr val="dk1"/>
                          </a:solidFill>
                          <a:latin typeface="Bricolage Grotesque"/>
                          <a:ea typeface="Bricolage Grotesque"/>
                          <a:cs typeface="Bricolage Grotesque"/>
                          <a:sym typeface="Bricolage Grotesque"/>
                        </a:rPr>
                        <a:t>Longer, detailed articles or reports.</a:t>
                      </a:r>
                      <a:endParaRPr sz="36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solidFill>
                            <a:schemeClr val="dk1"/>
                          </a:solidFill>
                          <a:latin typeface="Bricolage Grotesque"/>
                          <a:ea typeface="Bricolage Grotesque"/>
                          <a:cs typeface="Bricolage Grotesque"/>
                          <a:sym typeface="Bricolage Grotesque"/>
                        </a:rPr>
                        <a:t>Short form: videos, tweets, memes.</a:t>
                      </a:r>
                      <a:endParaRPr/>
                    </a:p>
                    <a:p>
                      <a:pPr indent="0" lvl="0" marL="0" marR="0" rtl="0" algn="l">
                        <a:lnSpc>
                          <a:spcPct val="100000"/>
                        </a:lnSpc>
                        <a:spcBef>
                          <a:spcPts val="0"/>
                        </a:spcBef>
                        <a:spcAft>
                          <a:spcPts val="0"/>
                        </a:spcAft>
                        <a:buNone/>
                      </a:pPr>
                      <a:r>
                        <a:t/>
                      </a:r>
                      <a:endParaRPr sz="3600" u="none" cap="none" strike="noStrike"/>
                    </a:p>
                  </a:txBody>
                  <a:tcPr marT="45725" marB="45725" marR="91450" marL="91450"/>
                </a:tc>
              </a:tr>
              <a:tr h="1424125">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solidFill>
                            <a:schemeClr val="dk1"/>
                          </a:solidFill>
                          <a:latin typeface="Bricolage Grotesque"/>
                          <a:ea typeface="Bricolage Grotesque"/>
                          <a:cs typeface="Bricolage Grotesque"/>
                          <a:sym typeface="Bricolage Grotesque"/>
                        </a:rPr>
                        <a:t>Subtle bias tied to the outlet’s editorial stance.</a:t>
                      </a: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solidFill>
                            <a:schemeClr val="dk1"/>
                          </a:solidFill>
                          <a:latin typeface="Bricolage Grotesque"/>
                          <a:ea typeface="Bricolage Grotesque"/>
                          <a:cs typeface="Bricolage Grotesque"/>
                          <a:sym typeface="Bricolage Grotesque"/>
                        </a:rPr>
                        <a:t>Bias varies with the creator’s intent or algorithm emphasis.</a:t>
                      </a:r>
                      <a:endParaRPr sz="3600" u="none" cap="none" strike="noStrike">
                        <a:solidFill>
                          <a:schemeClr val="dk1"/>
                        </a:solidFill>
                      </a:endParaRPr>
                    </a:p>
                    <a:p>
                      <a:pPr indent="0" lvl="0" marL="0" marR="0" rtl="0" algn="l">
                        <a:lnSpc>
                          <a:spcPct val="100000"/>
                        </a:lnSpc>
                        <a:spcBef>
                          <a:spcPts val="0"/>
                        </a:spcBef>
                        <a:spcAft>
                          <a:spcPts val="0"/>
                        </a:spcAft>
                        <a:buNone/>
                      </a:pPr>
                      <a:r>
                        <a:t/>
                      </a:r>
                      <a:endParaRPr sz="3600" u="none" cap="none" strike="noStrike"/>
                    </a:p>
                  </a:txBody>
                  <a:tcPr marT="45725" marB="45725" marR="91450" marL="91450"/>
                </a:tc>
              </a:tr>
            </a:tbl>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6" name="Shape 1066"/>
        <p:cNvGrpSpPr/>
        <p:nvPr/>
      </p:nvGrpSpPr>
      <p:grpSpPr>
        <a:xfrm>
          <a:off x="0" y="0"/>
          <a:ext cx="0" cy="0"/>
          <a:chOff x="0" y="0"/>
          <a:chExt cx="0" cy="0"/>
        </a:xfrm>
      </p:grpSpPr>
      <p:sp>
        <p:nvSpPr>
          <p:cNvPr id="1067" name="Google Shape;1067;p7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sz="5400">
                <a:solidFill>
                  <a:schemeClr val="dk1"/>
                </a:solidFill>
                <a:latin typeface="Bricolage Grotesque"/>
                <a:ea typeface="Bricolage Grotesque"/>
                <a:cs typeface="Bricolage Grotesque"/>
                <a:sym typeface="Bricolage Grotesque"/>
              </a:rPr>
              <a:t>Let’s Talk</a:t>
            </a:r>
            <a:endParaRPr sz="5400"/>
          </a:p>
        </p:txBody>
      </p:sp>
      <p:sp>
        <p:nvSpPr>
          <p:cNvPr id="1068" name="Google Shape;1068;p75"/>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sz="4000">
                <a:solidFill>
                  <a:schemeClr val="dk1"/>
                </a:solidFill>
                <a:latin typeface="Bricolage Grotesque"/>
                <a:ea typeface="Bricolage Grotesque"/>
                <a:cs typeface="Bricolage Grotesque"/>
                <a:sym typeface="Bricolage Grotesque"/>
              </a:rPr>
              <a:t>In breakout rooms discuss the following questions and then share in the plenary</a:t>
            </a:r>
            <a:endParaRPr/>
          </a:p>
          <a:p>
            <a:pPr indent="-431800" lvl="0" marL="457200" rtl="0" algn="l">
              <a:lnSpc>
                <a:spcPct val="100000"/>
              </a:lnSpc>
              <a:spcBef>
                <a:spcPts val="640"/>
              </a:spcBef>
              <a:spcAft>
                <a:spcPts val="0"/>
              </a:spcAft>
              <a:buSzPts val="3200"/>
              <a:buNone/>
            </a:pPr>
            <a:r>
              <a:t/>
            </a:r>
            <a:endParaRPr sz="4000">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sz="4000">
              <a:solidFill>
                <a:schemeClr val="dk1"/>
              </a:solidFill>
              <a:latin typeface="Bricolage Grotesque"/>
              <a:ea typeface="Bricolage Grotesque"/>
              <a:cs typeface="Bricolage Grotesque"/>
              <a:sym typeface="Bricolage Grotesque"/>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Bricolage Grotesque"/>
                <a:ea typeface="Bricolage Grotesque"/>
                <a:cs typeface="Bricolage Grotesque"/>
                <a:sym typeface="Bricolage Grotesque"/>
              </a:rPr>
              <a:t>Which platform felt more credible—and why?</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Bricolage Grotesque"/>
                <a:ea typeface="Bricolage Grotesque"/>
                <a:cs typeface="Bricolage Grotesque"/>
                <a:sym typeface="Bricolage Grotesque"/>
              </a:rPr>
              <a:t>How did emotional tone or sensationalism affect your perception of bias?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Bricolage Grotesque"/>
                <a:ea typeface="Bricolage Grotesque"/>
                <a:cs typeface="Bricolage Grotesque"/>
                <a:sym typeface="Bricolage Grotesque"/>
              </a:rPr>
              <a:t>What risks are associated with relying heavily on social media for news?</a:t>
            </a:r>
            <a:endParaRPr sz="4000">
              <a:solidFill>
                <a:schemeClr val="dk1"/>
              </a:solidFill>
            </a:endParaRPr>
          </a:p>
        </p:txBody>
      </p:sp>
      <p:sp>
        <p:nvSpPr>
          <p:cNvPr id="1069" name="Google Shape;1069;p7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70" name="Google Shape;1070;p75"/>
          <p:cNvGrpSpPr/>
          <p:nvPr/>
        </p:nvGrpSpPr>
        <p:grpSpPr>
          <a:xfrm>
            <a:off x="790770" y="-112458"/>
            <a:ext cx="1427175" cy="786776"/>
            <a:chOff x="0" y="-38100"/>
            <a:chExt cx="373234" cy="205757"/>
          </a:xfrm>
        </p:grpSpPr>
        <p:sp>
          <p:nvSpPr>
            <p:cNvPr id="1071" name="Google Shape;1071;p7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72" name="Google Shape;1072;p7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73" name="Google Shape;1073;p75"/>
          <p:cNvGrpSpPr/>
          <p:nvPr/>
        </p:nvGrpSpPr>
        <p:grpSpPr>
          <a:xfrm>
            <a:off x="0" y="-112458"/>
            <a:ext cx="315272" cy="786776"/>
            <a:chOff x="0" y="-38100"/>
            <a:chExt cx="82450" cy="205757"/>
          </a:xfrm>
        </p:grpSpPr>
        <p:sp>
          <p:nvSpPr>
            <p:cNvPr id="1074" name="Google Shape;1074;p7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75" name="Google Shape;1075;p7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76" name="Google Shape;1076;p75"/>
          <p:cNvGrpSpPr/>
          <p:nvPr/>
        </p:nvGrpSpPr>
        <p:grpSpPr>
          <a:xfrm>
            <a:off x="0" y="1116904"/>
            <a:ext cx="503883" cy="1931922"/>
            <a:chOff x="0" y="-38100"/>
            <a:chExt cx="131775" cy="505235"/>
          </a:xfrm>
        </p:grpSpPr>
        <p:sp>
          <p:nvSpPr>
            <p:cNvPr id="1077" name="Google Shape;1077;p7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78" name="Google Shape;1078;p7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2" name="Shape 1082"/>
        <p:cNvGrpSpPr/>
        <p:nvPr/>
      </p:nvGrpSpPr>
      <p:grpSpPr>
        <a:xfrm>
          <a:off x="0" y="0"/>
          <a:ext cx="0" cy="0"/>
          <a:chOff x="0" y="0"/>
          <a:chExt cx="0" cy="0"/>
        </a:xfrm>
      </p:grpSpPr>
      <p:sp>
        <p:nvSpPr>
          <p:cNvPr id="1083" name="Google Shape;1083;p7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Spotting Red Flags in Media</a:t>
            </a:r>
            <a:endParaRPr/>
          </a:p>
        </p:txBody>
      </p:sp>
      <p:sp>
        <p:nvSpPr>
          <p:cNvPr id="1084" name="Google Shape;1084;p7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85" name="Google Shape;1085;p76"/>
          <p:cNvGrpSpPr/>
          <p:nvPr/>
        </p:nvGrpSpPr>
        <p:grpSpPr>
          <a:xfrm>
            <a:off x="790770" y="-112458"/>
            <a:ext cx="1427175" cy="786776"/>
            <a:chOff x="0" y="-38100"/>
            <a:chExt cx="373234" cy="205757"/>
          </a:xfrm>
        </p:grpSpPr>
        <p:sp>
          <p:nvSpPr>
            <p:cNvPr id="1086" name="Google Shape;1086;p7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87" name="Google Shape;1087;p7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88" name="Google Shape;1088;p76"/>
          <p:cNvGrpSpPr/>
          <p:nvPr/>
        </p:nvGrpSpPr>
        <p:grpSpPr>
          <a:xfrm>
            <a:off x="0" y="-112458"/>
            <a:ext cx="315272" cy="786776"/>
            <a:chOff x="0" y="-38100"/>
            <a:chExt cx="82450" cy="205757"/>
          </a:xfrm>
        </p:grpSpPr>
        <p:sp>
          <p:nvSpPr>
            <p:cNvPr id="1089" name="Google Shape;1089;p7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0" name="Google Shape;1090;p7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91" name="Google Shape;1091;p76"/>
          <p:cNvGrpSpPr/>
          <p:nvPr/>
        </p:nvGrpSpPr>
        <p:grpSpPr>
          <a:xfrm>
            <a:off x="0" y="1116904"/>
            <a:ext cx="503883" cy="1931922"/>
            <a:chOff x="0" y="-38100"/>
            <a:chExt cx="131775" cy="505235"/>
          </a:xfrm>
        </p:grpSpPr>
        <p:sp>
          <p:nvSpPr>
            <p:cNvPr id="1092" name="Google Shape;1092;p7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3" name="Google Shape;1093;p7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aphicFrame>
        <p:nvGraphicFramePr>
          <p:cNvPr id="1094" name="Google Shape;1094;p76"/>
          <p:cNvGraphicFramePr/>
          <p:nvPr/>
        </p:nvGraphicFramePr>
        <p:xfrm>
          <a:off x="2693442" y="2589661"/>
          <a:ext cx="3000000" cy="3000000"/>
        </p:xfrm>
        <a:graphic>
          <a:graphicData uri="http://schemas.openxmlformats.org/drawingml/2006/table">
            <a:tbl>
              <a:tblPr bandRow="1" firstRow="1">
                <a:noFill/>
                <a:tableStyleId>{B0C6B4E1-ECE2-4227-BBE8-A7854CABE6A1}</a:tableStyleId>
              </a:tblPr>
              <a:tblGrid>
                <a:gridCol w="7086600"/>
                <a:gridCol w="7086600"/>
              </a:tblGrid>
              <a:tr h="1424125">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solidFill>
                            <a:schemeClr val="dk1"/>
                          </a:solidFill>
                          <a:latin typeface="Bricolage Grotesque"/>
                          <a:ea typeface="Bricolage Grotesque"/>
                          <a:cs typeface="Bricolage Grotesque"/>
                          <a:sym typeface="Bricolage Grotesque"/>
                        </a:rPr>
                        <a:t>Traditional Media:</a:t>
                      </a: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solidFill>
                            <a:schemeClr val="dk1"/>
                          </a:solidFill>
                          <a:latin typeface="Bricolage Grotesque"/>
                          <a:ea typeface="Bricolage Grotesque"/>
                          <a:cs typeface="Bricolage Grotesque"/>
                          <a:sym typeface="Bricolage Grotesque"/>
                        </a:rPr>
                        <a:t>Social Media:</a:t>
                      </a:r>
                      <a:endParaRPr/>
                    </a:p>
                    <a:p>
                      <a:pPr indent="0" lvl="0" marL="0" marR="0" rtl="0" algn="l">
                        <a:lnSpc>
                          <a:spcPct val="100000"/>
                        </a:lnSpc>
                        <a:spcBef>
                          <a:spcPts val="0"/>
                        </a:spcBef>
                        <a:spcAft>
                          <a:spcPts val="0"/>
                        </a:spcAft>
                        <a:buNone/>
                      </a:pPr>
                      <a:r>
                        <a:t/>
                      </a:r>
                      <a:endParaRPr sz="3600" u="none" cap="none" strike="noStrike"/>
                    </a:p>
                  </a:txBody>
                  <a:tcPr marT="45725" marB="45725" marR="91450" marL="91450"/>
                </a:tc>
              </a:tr>
              <a:tr h="1424125">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solidFill>
                            <a:schemeClr val="dk1"/>
                          </a:solidFill>
                          <a:latin typeface="Bricolage Grotesque"/>
                          <a:ea typeface="Bricolage Grotesque"/>
                          <a:cs typeface="Bricolage Grotesque"/>
                          <a:sym typeface="Bricolage Grotesque"/>
                        </a:rPr>
                        <a:t>Editorial bias (narrative framing or opinion pieces).</a:t>
                      </a: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solidFill>
                            <a:schemeClr val="dk1"/>
                          </a:solidFill>
                          <a:latin typeface="Bricolage Grotesque"/>
                          <a:ea typeface="Bricolage Grotesque"/>
                          <a:cs typeface="Bricolage Grotesque"/>
                          <a:sym typeface="Bricolage Grotesque"/>
                        </a:rPr>
                        <a:t>No sources or citations.</a:t>
                      </a:r>
                      <a:endParaRPr/>
                    </a:p>
                    <a:p>
                      <a:pPr indent="0" lvl="0" marL="0" marR="0" rtl="0" algn="l">
                        <a:lnSpc>
                          <a:spcPct val="100000"/>
                        </a:lnSpc>
                        <a:spcBef>
                          <a:spcPts val="0"/>
                        </a:spcBef>
                        <a:spcAft>
                          <a:spcPts val="0"/>
                        </a:spcAft>
                        <a:buNone/>
                      </a:pPr>
                      <a:r>
                        <a:t/>
                      </a:r>
                      <a:endParaRPr sz="3600" u="none" cap="none" strike="noStrike"/>
                    </a:p>
                  </a:txBody>
                  <a:tcPr marT="45725" marB="45725" marR="91450" marL="91450"/>
                </a:tc>
              </a:tr>
              <a:tr h="1424125">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solidFill>
                            <a:schemeClr val="dk1"/>
                          </a:solidFill>
                          <a:latin typeface="Bricolage Grotesque"/>
                          <a:ea typeface="Bricolage Grotesque"/>
                          <a:cs typeface="Bricolage Grotesque"/>
                          <a:sym typeface="Bricolage Grotesque"/>
                        </a:rPr>
                        <a:t>Lack of clarity between news and opinion pages.</a:t>
                      </a:r>
                      <a:endParaRPr/>
                    </a:p>
                    <a:p>
                      <a:pPr indent="0" lvl="0" marL="0" marR="0" rtl="0" algn="l">
                        <a:lnSpc>
                          <a:spcPct val="100000"/>
                        </a:lnSpc>
                        <a:spcBef>
                          <a:spcPts val="0"/>
                        </a:spcBef>
                        <a:spcAft>
                          <a:spcPts val="0"/>
                        </a:spcAft>
                        <a:buNone/>
                      </a:pPr>
                      <a:r>
                        <a:t/>
                      </a:r>
                      <a:endParaRPr sz="36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solidFill>
                            <a:schemeClr val="dk1"/>
                          </a:solidFill>
                          <a:latin typeface="Bricolage Grotesque"/>
                          <a:ea typeface="Bricolage Grotesque"/>
                          <a:cs typeface="Bricolage Grotesque"/>
                          <a:sym typeface="Bricolage Grotesque"/>
                        </a:rPr>
                        <a:t>Emotionally manipulative tone or “clickbait” headlines.</a:t>
                      </a:r>
                      <a:endParaRPr/>
                    </a:p>
                    <a:p>
                      <a:pPr indent="0" lvl="0" marL="0" marR="0" rtl="0" algn="l">
                        <a:lnSpc>
                          <a:spcPct val="100000"/>
                        </a:lnSpc>
                        <a:spcBef>
                          <a:spcPts val="0"/>
                        </a:spcBef>
                        <a:spcAft>
                          <a:spcPts val="0"/>
                        </a:spcAft>
                        <a:buNone/>
                      </a:pPr>
                      <a:r>
                        <a:t/>
                      </a:r>
                      <a:endParaRPr sz="3600" u="none" cap="none" strike="noStrike"/>
                    </a:p>
                  </a:txBody>
                  <a:tcPr marT="45725" marB="45725" marR="91450" marL="91450"/>
                </a:tc>
              </a:tr>
              <a:tr h="1424125">
                <a:tc>
                  <a:txBody>
                    <a:bodyPr/>
                    <a:lstStyle/>
                    <a:p>
                      <a:pPr indent="0" lvl="0" marL="0" marR="0" rtl="0" algn="l">
                        <a:lnSpc>
                          <a:spcPct val="100000"/>
                        </a:lnSpc>
                        <a:spcBef>
                          <a:spcPts val="0"/>
                        </a:spcBef>
                        <a:spcAft>
                          <a:spcPts val="0"/>
                        </a:spcAft>
                        <a:buClr>
                          <a:srgbClr val="000000"/>
                        </a:buClr>
                        <a:buSzPts val="3600"/>
                        <a:buFont typeface="Arial"/>
                        <a:buNone/>
                      </a:pPr>
                      <a:r>
                        <a:t/>
                      </a:r>
                      <a:endParaRPr sz="3600" u="none" cap="none" strike="noStrike">
                        <a:solidFill>
                          <a:schemeClr val="dk1"/>
                        </a:solidFill>
                        <a:latin typeface="Bricolage Grotesque"/>
                        <a:ea typeface="Bricolage Grotesque"/>
                        <a:cs typeface="Bricolage Grotesque"/>
                        <a:sym typeface="Bricolage Grotesque"/>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solidFill>
                            <a:schemeClr val="dk1"/>
                          </a:solidFill>
                          <a:latin typeface="Bricolage Grotesque"/>
                          <a:ea typeface="Bricolage Grotesque"/>
                          <a:cs typeface="Bricolage Grotesque"/>
                          <a:sym typeface="Bricolage Grotesque"/>
                        </a:rPr>
                        <a:t>Algorithm prioritization of trending or paid content.</a:t>
                      </a:r>
                      <a:endParaRPr sz="3600" u="none" cap="none" strike="noStrike">
                        <a:solidFill>
                          <a:schemeClr val="dk1"/>
                        </a:solidFill>
                      </a:endParaRPr>
                    </a:p>
                    <a:p>
                      <a:pPr indent="0" lvl="0" marL="0" marR="0" rtl="0" algn="l">
                        <a:lnSpc>
                          <a:spcPct val="100000"/>
                        </a:lnSpc>
                        <a:spcBef>
                          <a:spcPts val="0"/>
                        </a:spcBef>
                        <a:spcAft>
                          <a:spcPts val="0"/>
                        </a:spcAft>
                        <a:buNone/>
                      </a:pPr>
                      <a:r>
                        <a:t/>
                      </a:r>
                      <a:endParaRPr sz="3600" u="none" cap="none" strike="noStrike"/>
                    </a:p>
                  </a:txBody>
                  <a:tcPr marT="45725" marB="45725" marR="91450" marL="91450"/>
                </a:tc>
              </a:tr>
            </a:tbl>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p7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Key Takeaways</a:t>
            </a:r>
            <a:endParaRPr/>
          </a:p>
        </p:txBody>
      </p:sp>
      <p:sp>
        <p:nvSpPr>
          <p:cNvPr id="1100" name="Google Shape;1100;p77"/>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Summary Points: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50000"/>
              </a:lnSpc>
              <a:spcBef>
                <a:spcPts val="640"/>
              </a:spcBef>
              <a:spcAft>
                <a:spcPts val="0"/>
              </a:spcAft>
              <a:buSzPts val="3200"/>
              <a:buFont typeface="Arial"/>
              <a:buChar char="•"/>
            </a:pPr>
            <a:r>
              <a:rPr lang="en-US" sz="3600">
                <a:solidFill>
                  <a:schemeClr val="dk1"/>
                </a:solidFill>
                <a:latin typeface="Bricolage Grotesque"/>
                <a:ea typeface="Bricolage Grotesque"/>
                <a:cs typeface="Bricolage Grotesque"/>
                <a:sym typeface="Bricolage Grotesque"/>
              </a:rPr>
              <a:t>Compare facts across platforms to validate credibility.</a:t>
            </a:r>
            <a:endParaRPr/>
          </a:p>
          <a:p>
            <a:pPr indent="-457200" lvl="0" marL="482600" rtl="0" algn="l">
              <a:lnSpc>
                <a:spcPct val="150000"/>
              </a:lnSpc>
              <a:spcBef>
                <a:spcPts val="640"/>
              </a:spcBef>
              <a:spcAft>
                <a:spcPts val="0"/>
              </a:spcAft>
              <a:buSzPts val="3200"/>
              <a:buFont typeface="Arial"/>
              <a:buChar char="•"/>
            </a:pPr>
            <a:r>
              <a:rPr lang="en-US" sz="3600">
                <a:solidFill>
                  <a:schemeClr val="dk1"/>
                </a:solidFill>
                <a:latin typeface="Bricolage Grotesque"/>
                <a:ea typeface="Bricolage Grotesque"/>
                <a:cs typeface="Bricolage Grotesque"/>
                <a:sym typeface="Bricolage Grotesque"/>
              </a:rPr>
              <a:t>Be mindful of tone and emotional manipulation.</a:t>
            </a:r>
            <a:endParaRPr/>
          </a:p>
          <a:p>
            <a:pPr indent="-457200" lvl="0" marL="482600" rtl="0" algn="l">
              <a:lnSpc>
                <a:spcPct val="150000"/>
              </a:lnSpc>
              <a:spcBef>
                <a:spcPts val="640"/>
              </a:spcBef>
              <a:spcAft>
                <a:spcPts val="0"/>
              </a:spcAft>
              <a:buSzPts val="3200"/>
              <a:buFont typeface="Arial"/>
              <a:buChar char="•"/>
            </a:pPr>
            <a:r>
              <a:rPr lang="en-US" sz="3600">
                <a:solidFill>
                  <a:schemeClr val="dk1"/>
                </a:solidFill>
                <a:latin typeface="Bricolage Grotesque"/>
                <a:ea typeface="Bricolage Grotesque"/>
                <a:cs typeface="Bricolage Grotesque"/>
                <a:sym typeface="Bricolage Grotesque"/>
              </a:rPr>
              <a:t>Always verify sourcing, especially on social media.</a:t>
            </a:r>
            <a:endParaRPr sz="3600">
              <a:solidFill>
                <a:schemeClr val="dk1"/>
              </a:solidFill>
            </a:endParaRPr>
          </a:p>
        </p:txBody>
      </p:sp>
      <p:sp>
        <p:nvSpPr>
          <p:cNvPr id="1101" name="Google Shape;1101;p7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02" name="Google Shape;1102;p77"/>
          <p:cNvGrpSpPr/>
          <p:nvPr/>
        </p:nvGrpSpPr>
        <p:grpSpPr>
          <a:xfrm>
            <a:off x="790770" y="-112458"/>
            <a:ext cx="1427175" cy="786776"/>
            <a:chOff x="0" y="-38100"/>
            <a:chExt cx="373234" cy="205757"/>
          </a:xfrm>
        </p:grpSpPr>
        <p:sp>
          <p:nvSpPr>
            <p:cNvPr id="1103" name="Google Shape;1103;p7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04" name="Google Shape;1104;p7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05" name="Google Shape;1105;p77"/>
          <p:cNvGrpSpPr/>
          <p:nvPr/>
        </p:nvGrpSpPr>
        <p:grpSpPr>
          <a:xfrm>
            <a:off x="0" y="-112458"/>
            <a:ext cx="315272" cy="786776"/>
            <a:chOff x="0" y="-38100"/>
            <a:chExt cx="82450" cy="205757"/>
          </a:xfrm>
        </p:grpSpPr>
        <p:sp>
          <p:nvSpPr>
            <p:cNvPr id="1106" name="Google Shape;1106;p7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07" name="Google Shape;1107;p7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08" name="Google Shape;1108;p77"/>
          <p:cNvGrpSpPr/>
          <p:nvPr/>
        </p:nvGrpSpPr>
        <p:grpSpPr>
          <a:xfrm>
            <a:off x="0" y="1116904"/>
            <a:ext cx="503883" cy="1931922"/>
            <a:chOff x="0" y="-38100"/>
            <a:chExt cx="131775" cy="505235"/>
          </a:xfrm>
        </p:grpSpPr>
        <p:sp>
          <p:nvSpPr>
            <p:cNvPr id="1109" name="Google Shape;1109;p7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10" name="Google Shape;1110;p7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4" name="Shape 1114"/>
        <p:cNvGrpSpPr/>
        <p:nvPr/>
      </p:nvGrpSpPr>
      <p:grpSpPr>
        <a:xfrm>
          <a:off x="0" y="0"/>
          <a:ext cx="0" cy="0"/>
          <a:chOff x="0" y="0"/>
          <a:chExt cx="0" cy="0"/>
        </a:xfrm>
      </p:grpSpPr>
      <p:sp>
        <p:nvSpPr>
          <p:cNvPr id="1115" name="Google Shape;1115;g372ce4c99d4_0_18"/>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Readings</a:t>
            </a:r>
            <a:endParaRPr/>
          </a:p>
        </p:txBody>
      </p:sp>
      <p:sp>
        <p:nvSpPr>
          <p:cNvPr id="1116" name="Google Shape;1116;g372ce4c99d4_0_18"/>
          <p:cNvSpPr txBox="1"/>
          <p:nvPr>
            <p:ph idx="1" type="subTitle"/>
          </p:nvPr>
        </p:nvSpPr>
        <p:spPr>
          <a:xfrm>
            <a:off x="411452" y="2572511"/>
            <a:ext cx="10646100" cy="7059300"/>
          </a:xfrm>
          <a:prstGeom prst="rect">
            <a:avLst/>
          </a:prstGeom>
          <a:noFill/>
          <a:ln>
            <a:noFill/>
          </a:ln>
        </p:spPr>
        <p:txBody>
          <a:bodyPr anchorCtr="0" anchor="t" bIns="45700" lIns="91425" spcFirstLastPara="1" rIns="91425" wrap="square" tIns="45700">
            <a:noAutofit/>
          </a:bodyPr>
          <a:lstStyle/>
          <a:p>
            <a:pPr indent="-558800" lvl="0" marL="457200" rtl="0" algn="l">
              <a:spcBef>
                <a:spcPts val="0"/>
              </a:spcBef>
              <a:spcAft>
                <a:spcPts val="0"/>
              </a:spcAft>
              <a:buClr>
                <a:schemeClr val="dk1"/>
              </a:buClr>
              <a:buSzPts val="2000"/>
              <a:buFont typeface="Calibri"/>
              <a:buChar char="•"/>
            </a:pPr>
            <a:r>
              <a:rPr lang="en-US" sz="2100">
                <a:solidFill>
                  <a:schemeClr val="dk1"/>
                </a:solidFill>
              </a:rPr>
              <a:t>Grassini, S. (2023). Shaping the future of education: Exploring the potential and consequences of AI and ChatGPT in educational settings. Education Sciences, 13(7), 692. </a:t>
            </a:r>
            <a:r>
              <a:rPr lang="en-US" sz="2100" u="sng">
                <a:solidFill>
                  <a:schemeClr val="hlink"/>
                </a:solidFill>
                <a:hlinkClick r:id="rId3"/>
              </a:rPr>
              <a:t>https://doi.org/10.3390/educsci13070692</a:t>
            </a:r>
            <a:r>
              <a:rPr lang="en-US" sz="2100">
                <a:solidFill>
                  <a:schemeClr val="dk1"/>
                </a:solidFill>
              </a:rPr>
              <a:t> </a:t>
            </a:r>
            <a:endParaRPr sz="2100">
              <a:solidFill>
                <a:schemeClr val="dk1"/>
              </a:solidFill>
            </a:endParaRPr>
          </a:p>
          <a:p>
            <a:pPr indent="-558800" lvl="0" marL="457200" rtl="0" algn="l">
              <a:spcBef>
                <a:spcPts val="800"/>
              </a:spcBef>
              <a:spcAft>
                <a:spcPts val="0"/>
              </a:spcAft>
              <a:buClr>
                <a:schemeClr val="dk1"/>
              </a:buClr>
              <a:buSzPts val="2000"/>
              <a:buFont typeface="Calibri"/>
              <a:buChar char="•"/>
            </a:pPr>
            <a:r>
              <a:rPr lang="en-US" sz="2100">
                <a:solidFill>
                  <a:schemeClr val="dk1"/>
                </a:solidFill>
              </a:rPr>
              <a:t>Scells, H., Zuccon, G., Koopman, B., &amp; Clark, J. (2020). Automatic boolean query formulation for systematic review literature search. In Proceedings of the web conference 2020 (pp. 1071-1081). ACM. </a:t>
            </a:r>
            <a:r>
              <a:rPr lang="en-US" sz="2100" u="sng">
                <a:solidFill>
                  <a:schemeClr val="hlink"/>
                </a:solidFill>
                <a:hlinkClick r:id="rId4"/>
              </a:rPr>
              <a:t>https://dl.acm.org/doi/abs/10.1145/3366423.3380185?casa_token=h-cFai39kLsAAAAA:mZMdzKyJey2R3VqGTNdS-dGia9XoSpm3FvlZvirp2-K35AicRtgjpkcbmyIbYlg4mbQ-s-F5RFkNPA</a:t>
            </a:r>
            <a:r>
              <a:rPr lang="en-US" sz="2100">
                <a:solidFill>
                  <a:schemeClr val="dk1"/>
                </a:solidFill>
              </a:rPr>
              <a:t> </a:t>
            </a:r>
            <a:endParaRPr sz="2100">
              <a:solidFill>
                <a:schemeClr val="dk1"/>
              </a:solidFill>
            </a:endParaRPr>
          </a:p>
          <a:p>
            <a:pPr indent="-558800" lvl="0" marL="457200" rtl="0" algn="l">
              <a:spcBef>
                <a:spcPts val="800"/>
              </a:spcBef>
              <a:spcAft>
                <a:spcPts val="0"/>
              </a:spcAft>
              <a:buClr>
                <a:schemeClr val="dk1"/>
              </a:buClr>
              <a:buSzPts val="2000"/>
              <a:buFont typeface="Calibri"/>
              <a:buChar char="•"/>
            </a:pPr>
            <a:r>
              <a:rPr lang="en-US" sz="2100">
                <a:solidFill>
                  <a:schemeClr val="dk1"/>
                </a:solidFill>
              </a:rPr>
              <a:t>Pawar, M., Dhotare, V., Urunkar, N., Andalgavkarkulkarni, Y., Shahane, D., &amp; Pawar, A. S. (2025). Comparative Impact of AI and Search Technologies on Outcome-Based Learning in Engineering Education. Journal of Engineering Education Transformations. </a:t>
            </a:r>
            <a:r>
              <a:rPr lang="en-US" sz="2100" u="sng">
                <a:solidFill>
                  <a:schemeClr val="hlink"/>
                </a:solidFill>
                <a:hlinkClick r:id="rId5"/>
              </a:rPr>
              <a:t>https://journaleet.in/index.php/jeet/article/view/2128</a:t>
            </a:r>
            <a:r>
              <a:rPr lang="en-US" sz="2100">
                <a:solidFill>
                  <a:schemeClr val="dk1"/>
                </a:solidFill>
              </a:rPr>
              <a:t> </a:t>
            </a:r>
            <a:endParaRPr sz="2100">
              <a:solidFill>
                <a:schemeClr val="dk1"/>
              </a:solidFill>
            </a:endParaRPr>
          </a:p>
          <a:p>
            <a:pPr indent="-558800" lvl="0" marL="457200" rtl="0" algn="l">
              <a:spcBef>
                <a:spcPts val="800"/>
              </a:spcBef>
              <a:spcAft>
                <a:spcPts val="0"/>
              </a:spcAft>
              <a:buClr>
                <a:schemeClr val="dk1"/>
              </a:buClr>
              <a:buSzPts val="2000"/>
              <a:buFont typeface="Calibri"/>
              <a:buChar char="•"/>
            </a:pPr>
            <a:r>
              <a:rPr lang="en-US" sz="2100">
                <a:solidFill>
                  <a:schemeClr val="dk1"/>
                </a:solidFill>
              </a:rPr>
              <a:t>Morel, T., Granikov, V., Kulshreshtha, A., Young, R., &amp; Fournier, J. P. (2025). Getting started with search filters in primary care literature reviews. Family Practice, 42(4), cmaf037. </a:t>
            </a:r>
            <a:r>
              <a:rPr lang="en-US" sz="2100" u="sng">
                <a:solidFill>
                  <a:schemeClr val="hlink"/>
                </a:solidFill>
                <a:hlinkClick r:id="rId6"/>
              </a:rPr>
              <a:t>https://doi.org/10.1093/fampra/cmaf037</a:t>
            </a:r>
            <a:r>
              <a:rPr lang="en-US" sz="2100">
                <a:solidFill>
                  <a:schemeClr val="dk1"/>
                </a:solidFill>
              </a:rPr>
              <a:t> </a:t>
            </a:r>
            <a:endParaRPr sz="2100">
              <a:solidFill>
                <a:schemeClr val="dk1"/>
              </a:solidFill>
            </a:endParaRPr>
          </a:p>
          <a:p>
            <a:pPr indent="-558800" lvl="0" marL="457200" rtl="0" algn="l">
              <a:spcBef>
                <a:spcPts val="800"/>
              </a:spcBef>
              <a:spcAft>
                <a:spcPts val="800"/>
              </a:spcAft>
              <a:buClr>
                <a:schemeClr val="dk1"/>
              </a:buClr>
              <a:buSzPts val="2000"/>
              <a:buFont typeface="Calibri"/>
              <a:buChar char="•"/>
            </a:pPr>
            <a:r>
              <a:rPr lang="en-US" sz="2100">
                <a:solidFill>
                  <a:schemeClr val="dk1"/>
                </a:solidFill>
              </a:rPr>
              <a:t>Iosifidis, P., &amp; Nicoli, N. (2020). Digital democracy, social media and disinformation. Routledge.</a:t>
            </a:r>
            <a:endParaRPr sz="2900">
              <a:solidFill>
                <a:schemeClr val="dk1"/>
              </a:solidFill>
            </a:endParaRPr>
          </a:p>
        </p:txBody>
      </p:sp>
      <p:sp>
        <p:nvSpPr>
          <p:cNvPr id="1117" name="Google Shape;1117;g372ce4c99d4_0_1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18" name="Google Shape;1118;g372ce4c99d4_0_18"/>
          <p:cNvGrpSpPr/>
          <p:nvPr/>
        </p:nvGrpSpPr>
        <p:grpSpPr>
          <a:xfrm>
            <a:off x="790770" y="-112458"/>
            <a:ext cx="1427172" cy="786938"/>
            <a:chOff x="0" y="-38100"/>
            <a:chExt cx="373234" cy="205800"/>
          </a:xfrm>
        </p:grpSpPr>
        <p:sp>
          <p:nvSpPr>
            <p:cNvPr id="1119" name="Google Shape;1119;g372ce4c99d4_0_1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0" name="Google Shape;1120;g372ce4c99d4_0_18"/>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21" name="Google Shape;1121;g372ce4c99d4_0_18"/>
          <p:cNvGrpSpPr/>
          <p:nvPr/>
        </p:nvGrpSpPr>
        <p:grpSpPr>
          <a:xfrm>
            <a:off x="0" y="-112458"/>
            <a:ext cx="315464" cy="786938"/>
            <a:chOff x="0" y="-38100"/>
            <a:chExt cx="82500" cy="205800"/>
          </a:xfrm>
        </p:grpSpPr>
        <p:sp>
          <p:nvSpPr>
            <p:cNvPr id="1122" name="Google Shape;1122;g372ce4c99d4_0_1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3" name="Google Shape;1123;g372ce4c99d4_0_18"/>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24" name="Google Shape;1124;g372ce4c99d4_0_18"/>
          <p:cNvGrpSpPr/>
          <p:nvPr/>
        </p:nvGrpSpPr>
        <p:grpSpPr>
          <a:xfrm>
            <a:off x="0" y="1116904"/>
            <a:ext cx="503881" cy="1931918"/>
            <a:chOff x="0" y="-38100"/>
            <a:chExt cx="131775" cy="505235"/>
          </a:xfrm>
        </p:grpSpPr>
        <p:sp>
          <p:nvSpPr>
            <p:cNvPr id="1125" name="Google Shape;1125;g372ce4c99d4_0_1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6" name="Google Shape;1126;g372ce4c99d4_0_18"/>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School girl (14-15) reading on floor by bookshelf in library (Παρέχεται από Getty Images)" id="1127" name="Google Shape;1127;g372ce4c99d4_0_18"/>
          <p:cNvPicPr preferRelativeResize="0"/>
          <p:nvPr/>
        </p:nvPicPr>
        <p:blipFill>
          <a:blip r:embed="rId8">
            <a:alphaModFix/>
          </a:blip>
          <a:stretch>
            <a:fillRect/>
          </a:stretch>
        </p:blipFill>
        <p:spPr>
          <a:xfrm>
            <a:off x="11252252" y="2833816"/>
            <a:ext cx="6925650" cy="461935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2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Info Bubbles &amp; Daily Clicks: </a:t>
            </a:r>
            <a:br>
              <a:rPr lang="en-US">
                <a:latin typeface="Bricolage Grotesque"/>
                <a:ea typeface="Bricolage Grotesque"/>
                <a:cs typeface="Bricolage Grotesque"/>
                <a:sym typeface="Bricolage Grotesque"/>
              </a:rPr>
            </a:br>
            <a:r>
              <a:rPr lang="en-US">
                <a:latin typeface="Bricolage Grotesque"/>
                <a:ea typeface="Bricolage Grotesque"/>
                <a:cs typeface="Bricolage Grotesque"/>
                <a:sym typeface="Bricolage Grotesque"/>
              </a:rPr>
              <a:t>Reflection on Digital Habits and Information Bubbles</a:t>
            </a:r>
            <a:endParaRPr/>
          </a:p>
        </p:txBody>
      </p:sp>
      <p:sp>
        <p:nvSpPr>
          <p:cNvPr id="204" name="Google Shape;204;p26"/>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rPr>
              <a:t>Objective</a:t>
            </a:r>
            <a:r>
              <a:rPr lang="en-US">
                <a:solidFill>
                  <a:schemeClr val="dk1"/>
                </a:solidFill>
              </a:rPr>
              <a:t>: Reflect on personal digital habits and explore the role of algorithms in shaping information bubbles.</a:t>
            </a:r>
            <a:endParaRPr/>
          </a:p>
          <a:p>
            <a:pPr indent="-431800" lvl="0" marL="457200" rtl="0" algn="l">
              <a:lnSpc>
                <a:spcPct val="100000"/>
              </a:lnSpc>
              <a:spcBef>
                <a:spcPts val="640"/>
              </a:spcBef>
              <a:spcAft>
                <a:spcPts val="0"/>
              </a:spcAft>
              <a:buSzPts val="3200"/>
              <a:buNone/>
            </a:pPr>
            <a:r>
              <a:t/>
            </a:r>
            <a:endParaRPr b="1">
              <a:solidFill>
                <a:schemeClr val="dk1"/>
              </a:solidFill>
            </a:endParaRPr>
          </a:p>
          <a:p>
            <a:pPr indent="-431800" lvl="0" marL="457200" rtl="0" algn="l">
              <a:lnSpc>
                <a:spcPct val="100000"/>
              </a:lnSpc>
              <a:spcBef>
                <a:spcPts val="640"/>
              </a:spcBef>
              <a:spcAft>
                <a:spcPts val="0"/>
              </a:spcAft>
              <a:buSzPts val="3200"/>
              <a:buNone/>
            </a:pPr>
            <a:r>
              <a:rPr b="1" lang="en-US">
                <a:solidFill>
                  <a:schemeClr val="dk1"/>
                </a:solidFill>
              </a:rPr>
              <a:t>Key Topics</a:t>
            </a:r>
            <a:r>
              <a:rPr lang="en-US">
                <a:solidFill>
                  <a:schemeClr val="dk1"/>
                </a:solidFill>
              </a:rPr>
              <a:t>: Importance of evaluating digital content critically.</a:t>
            </a:r>
            <a:endParaRPr/>
          </a:p>
          <a:p>
            <a:pPr indent="-406400" lvl="1" marL="914400" rtl="0" algn="l">
              <a:lnSpc>
                <a:spcPct val="100000"/>
              </a:lnSpc>
              <a:spcBef>
                <a:spcPts val="560"/>
              </a:spcBef>
              <a:spcAft>
                <a:spcPts val="0"/>
              </a:spcAft>
              <a:buSzPts val="2800"/>
              <a:buNone/>
            </a:pPr>
            <a:r>
              <a:rPr lang="en-US">
                <a:solidFill>
                  <a:schemeClr val="dk1"/>
                </a:solidFill>
              </a:rPr>
              <a:t>How algorithms shape online environments.</a:t>
            </a:r>
            <a:endParaRPr/>
          </a:p>
          <a:p>
            <a:pPr indent="-431800" lvl="0" marL="457200" rtl="0" algn="l">
              <a:lnSpc>
                <a:spcPct val="100000"/>
              </a:lnSpc>
              <a:spcBef>
                <a:spcPts val="640"/>
              </a:spcBef>
              <a:spcAft>
                <a:spcPts val="0"/>
              </a:spcAft>
              <a:buSzPts val="3200"/>
              <a:buNone/>
            </a:pPr>
            <a:r>
              <a:t/>
            </a:r>
            <a:endParaRPr>
              <a:solidFill>
                <a:schemeClr val="dk1"/>
              </a:solidFill>
            </a:endParaRPr>
          </a:p>
        </p:txBody>
      </p:sp>
      <p:sp>
        <p:nvSpPr>
          <p:cNvPr id="205" name="Google Shape;205;p2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06" name="Google Shape;206;p26"/>
          <p:cNvGrpSpPr/>
          <p:nvPr/>
        </p:nvGrpSpPr>
        <p:grpSpPr>
          <a:xfrm>
            <a:off x="790770" y="-112458"/>
            <a:ext cx="1427175" cy="786776"/>
            <a:chOff x="0" y="-38100"/>
            <a:chExt cx="373234" cy="205757"/>
          </a:xfrm>
        </p:grpSpPr>
        <p:sp>
          <p:nvSpPr>
            <p:cNvPr id="207" name="Google Shape;207;p2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8" name="Google Shape;208;p2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9" name="Google Shape;209;p26"/>
          <p:cNvGrpSpPr/>
          <p:nvPr/>
        </p:nvGrpSpPr>
        <p:grpSpPr>
          <a:xfrm>
            <a:off x="0" y="-112458"/>
            <a:ext cx="315272" cy="786776"/>
            <a:chOff x="0" y="-38100"/>
            <a:chExt cx="82450" cy="205757"/>
          </a:xfrm>
        </p:grpSpPr>
        <p:sp>
          <p:nvSpPr>
            <p:cNvPr id="210" name="Google Shape;210;p2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1" name="Google Shape;211;p2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12" name="Google Shape;212;p26"/>
          <p:cNvGrpSpPr/>
          <p:nvPr/>
        </p:nvGrpSpPr>
        <p:grpSpPr>
          <a:xfrm>
            <a:off x="0" y="1116904"/>
            <a:ext cx="503883" cy="1931922"/>
            <a:chOff x="0" y="-38100"/>
            <a:chExt cx="131775" cy="505235"/>
          </a:xfrm>
        </p:grpSpPr>
        <p:sp>
          <p:nvSpPr>
            <p:cNvPr id="213" name="Google Shape;213;p2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4" name="Google Shape;214;p2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1" name="Shape 1131"/>
        <p:cNvGrpSpPr/>
        <p:nvPr/>
      </p:nvGrpSpPr>
      <p:grpSpPr>
        <a:xfrm>
          <a:off x="0" y="0"/>
          <a:ext cx="0" cy="0"/>
          <a:chOff x="0" y="0"/>
          <a:chExt cx="0" cy="0"/>
        </a:xfrm>
      </p:grpSpPr>
      <p:sp>
        <p:nvSpPr>
          <p:cNvPr id="1132" name="Google Shape;1132;p78"/>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33" name="Google Shape;1133;p78"/>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34" name="Google Shape;1134;p78"/>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35" name="Google Shape;1135;p78"/>
          <p:cNvGrpSpPr/>
          <p:nvPr/>
        </p:nvGrpSpPr>
        <p:grpSpPr>
          <a:xfrm>
            <a:off x="6111849" y="2794410"/>
            <a:ext cx="7685891" cy="2168895"/>
            <a:chOff x="0" y="-47625"/>
            <a:chExt cx="1484188" cy="418826"/>
          </a:xfrm>
        </p:grpSpPr>
        <p:sp>
          <p:nvSpPr>
            <p:cNvPr id="1136" name="Google Shape;1136;p78"/>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37" name="Google Shape;1137;p78"/>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38" name="Google Shape;1138;p78"/>
          <p:cNvGrpSpPr/>
          <p:nvPr/>
        </p:nvGrpSpPr>
        <p:grpSpPr>
          <a:xfrm>
            <a:off x="-696258" y="-1193133"/>
            <a:ext cx="7178388" cy="12095887"/>
            <a:chOff x="0" y="-57150"/>
            <a:chExt cx="1890604" cy="3185748"/>
          </a:xfrm>
        </p:grpSpPr>
        <p:sp>
          <p:nvSpPr>
            <p:cNvPr id="1139" name="Google Shape;1139;p78"/>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0" name="Google Shape;1140;p78"/>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141" name="Google Shape;1141;p78"/>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2" name="Google Shape;1142;p78"/>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3" name="Google Shape;1143;p78"/>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144" name="Google Shape;1144;p78"/>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04</a:t>
            </a:r>
            <a:endParaRPr b="0" i="0" sz="1400" u="none" cap="none" strike="noStrike">
              <a:solidFill>
                <a:srgbClr val="000000"/>
              </a:solidFill>
              <a:latin typeface="Arial"/>
              <a:ea typeface="Arial"/>
              <a:cs typeface="Arial"/>
              <a:sym typeface="Arial"/>
            </a:endParaRPr>
          </a:p>
        </p:txBody>
      </p:sp>
      <p:sp>
        <p:nvSpPr>
          <p:cNvPr id="1145" name="Google Shape;1145;p78"/>
          <p:cNvSpPr txBox="1"/>
          <p:nvPr/>
        </p:nvSpPr>
        <p:spPr>
          <a:xfrm>
            <a:off x="7911996" y="5295900"/>
            <a:ext cx="8395740" cy="498406"/>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None/>
            </a:pPr>
            <a:r>
              <a:rPr b="0" i="0" lang="en-US" sz="2399" u="none" cap="none" strike="noStrike">
                <a:solidFill>
                  <a:srgbClr val="343434"/>
                </a:solidFill>
                <a:latin typeface="Arial"/>
                <a:ea typeface="Arial"/>
                <a:cs typeface="Arial"/>
                <a:sym typeface="Arial"/>
              </a:rPr>
              <a:t>Source Evaluation Lab</a:t>
            </a:r>
            <a:endParaRPr b="0" i="0" sz="1400" u="none" cap="none" strike="noStrike">
              <a:solidFill>
                <a:srgbClr val="000000"/>
              </a:solidFill>
              <a:latin typeface="Arial"/>
              <a:ea typeface="Arial"/>
              <a:cs typeface="Arial"/>
              <a:sym typeface="Arial"/>
            </a:endParaRPr>
          </a:p>
        </p:txBody>
      </p:sp>
      <p:sp>
        <p:nvSpPr>
          <p:cNvPr id="1146" name="Google Shape;1146;p78"/>
          <p:cNvSpPr txBox="1"/>
          <p:nvPr/>
        </p:nvSpPr>
        <p:spPr>
          <a:xfrm>
            <a:off x="7911996" y="3395850"/>
            <a:ext cx="9760500" cy="1504386"/>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i="0" lang="en-US" sz="10400" u="none" cap="none" strike="noStrike">
                <a:solidFill>
                  <a:srgbClr val="343434"/>
                </a:solidFill>
                <a:latin typeface="Arial"/>
                <a:ea typeface="Arial"/>
                <a:cs typeface="Arial"/>
                <a:sym typeface="Arial"/>
              </a:rPr>
              <a:t>Section 4</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0" name="Shape 1150"/>
        <p:cNvGrpSpPr/>
        <p:nvPr/>
      </p:nvGrpSpPr>
      <p:grpSpPr>
        <a:xfrm>
          <a:off x="0" y="0"/>
          <a:ext cx="0" cy="0"/>
          <a:chOff x="0" y="0"/>
          <a:chExt cx="0" cy="0"/>
        </a:xfrm>
      </p:grpSpPr>
      <p:sp>
        <p:nvSpPr>
          <p:cNvPr id="1151" name="Google Shape;1151;p7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Source Evaluation Lab</a:t>
            </a:r>
            <a:endParaRPr b="1"/>
          </a:p>
        </p:txBody>
      </p:sp>
      <p:sp>
        <p:nvSpPr>
          <p:cNvPr id="1152" name="Google Shape;1152;p79"/>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Key Objectives :</a:t>
            </a:r>
            <a:endParaRPr>
              <a:solidFill>
                <a:schemeClr val="dk1"/>
              </a:solidFill>
              <a:latin typeface="Calibri"/>
              <a:ea typeface="Calibri"/>
              <a:cs typeface="Calibri"/>
              <a:sym typeface="Calibri"/>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Apply the CRAAP Framework (Currency, Relevance, Authority, Accuracy, Purpose) to systematically evaluate the credibility and reliability of diverse online sources.</a:t>
            </a:r>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Utilize the SIFT Method (Stop, Investigate, Find Trusted Coverage, Trace Claims) to rapidly verify information and detect instances of online misinformation.</a:t>
            </a:r>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Identify common visual and textual indicators of AI-generated content, and understand its potential implications for information trust.</a:t>
            </a:r>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Assess the trustworthiness of various digital materials, including articles, social media posts, and synthetic media.</a:t>
            </a:r>
            <a:endParaRPr/>
          </a:p>
        </p:txBody>
      </p:sp>
      <p:sp>
        <p:nvSpPr>
          <p:cNvPr id="1153" name="Google Shape;1153;p7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54" name="Google Shape;1154;p79"/>
          <p:cNvGrpSpPr/>
          <p:nvPr/>
        </p:nvGrpSpPr>
        <p:grpSpPr>
          <a:xfrm>
            <a:off x="790770" y="-112458"/>
            <a:ext cx="1427175" cy="786776"/>
            <a:chOff x="0" y="-38100"/>
            <a:chExt cx="373234" cy="205757"/>
          </a:xfrm>
        </p:grpSpPr>
        <p:sp>
          <p:nvSpPr>
            <p:cNvPr id="1155" name="Google Shape;1155;p7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6" name="Google Shape;1156;p7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57" name="Google Shape;1157;p79"/>
          <p:cNvGrpSpPr/>
          <p:nvPr/>
        </p:nvGrpSpPr>
        <p:grpSpPr>
          <a:xfrm>
            <a:off x="0" y="-112458"/>
            <a:ext cx="315272" cy="786776"/>
            <a:chOff x="0" y="-38100"/>
            <a:chExt cx="82450" cy="205757"/>
          </a:xfrm>
        </p:grpSpPr>
        <p:sp>
          <p:nvSpPr>
            <p:cNvPr id="1158" name="Google Shape;1158;p7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9" name="Google Shape;1159;p7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60" name="Google Shape;1160;p79"/>
          <p:cNvGrpSpPr/>
          <p:nvPr/>
        </p:nvGrpSpPr>
        <p:grpSpPr>
          <a:xfrm>
            <a:off x="0" y="1116904"/>
            <a:ext cx="503883" cy="1931922"/>
            <a:chOff x="0" y="-38100"/>
            <a:chExt cx="131775" cy="505235"/>
          </a:xfrm>
        </p:grpSpPr>
        <p:sp>
          <p:nvSpPr>
            <p:cNvPr id="1161" name="Google Shape;1161;p7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62" name="Google Shape;1162;p7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6" name="Shape 1166"/>
        <p:cNvGrpSpPr/>
        <p:nvPr/>
      </p:nvGrpSpPr>
      <p:grpSpPr>
        <a:xfrm>
          <a:off x="0" y="0"/>
          <a:ext cx="0" cy="0"/>
          <a:chOff x="0" y="0"/>
          <a:chExt cx="0" cy="0"/>
        </a:xfrm>
      </p:grpSpPr>
      <p:sp>
        <p:nvSpPr>
          <p:cNvPr id="1167" name="Google Shape;1167;p80"/>
          <p:cNvSpPr txBox="1"/>
          <p:nvPr>
            <p:ph idx="4294967295" type="title"/>
          </p:nvPr>
        </p:nvSpPr>
        <p:spPr>
          <a:xfrm>
            <a:off x="0" y="508000"/>
            <a:ext cx="13882688" cy="1109663"/>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SzPct val="111111"/>
              <a:buNone/>
            </a:pPr>
            <a:r>
              <a:rPr b="1" lang="en-US">
                <a:latin typeface="Bricolage Grotesque"/>
                <a:ea typeface="Bricolage Grotesque"/>
                <a:cs typeface="Bricolage Grotesque"/>
                <a:sym typeface="Bricolage Grotesque"/>
              </a:rPr>
              <a:t>The CRAAP Test: A Systematic Evaluation Framework</a:t>
            </a:r>
            <a:endParaRPr>
              <a:latin typeface="Bricolage Grotesque"/>
              <a:ea typeface="Bricolage Grotesque"/>
              <a:cs typeface="Bricolage Grotesque"/>
              <a:sym typeface="Bricolage Grotesque"/>
            </a:endParaRPr>
          </a:p>
        </p:txBody>
      </p:sp>
      <p:sp>
        <p:nvSpPr>
          <p:cNvPr id="1168" name="Google Shape;1168;p80"/>
          <p:cNvSpPr/>
          <p:nvPr/>
        </p:nvSpPr>
        <p:spPr>
          <a:xfrm>
            <a:off x="-17792" y="1719392"/>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1169" name="Google Shape;1169;p80"/>
          <p:cNvSpPr/>
          <p:nvPr/>
        </p:nvSpPr>
        <p:spPr>
          <a:xfrm>
            <a:off x="98231" y="1781524"/>
            <a:ext cx="497222" cy="621660"/>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200"/>
              <a:buFont typeface="Arial"/>
              <a:buNone/>
            </a:pPr>
            <a:r>
              <a:rPr b="1" i="0" lang="en-US" sz="3200" u="none" cap="none" strike="noStrike">
                <a:solidFill>
                  <a:schemeClr val="lt1"/>
                </a:solidFill>
                <a:latin typeface="Arial"/>
                <a:ea typeface="Arial"/>
                <a:cs typeface="Arial"/>
                <a:sym typeface="Arial"/>
              </a:rPr>
              <a:t>1</a:t>
            </a:r>
            <a:endParaRPr b="0" i="0" sz="3200" u="none" cap="none" strike="noStrike">
              <a:solidFill>
                <a:schemeClr val="lt1"/>
              </a:solidFill>
              <a:latin typeface="Arial"/>
              <a:ea typeface="Arial"/>
              <a:cs typeface="Arial"/>
              <a:sym typeface="Arial"/>
            </a:endParaRPr>
          </a:p>
        </p:txBody>
      </p:sp>
      <p:sp>
        <p:nvSpPr>
          <p:cNvPr id="1170" name="Google Shape;1170;p80"/>
          <p:cNvSpPr/>
          <p:nvPr/>
        </p:nvSpPr>
        <p:spPr>
          <a:xfrm>
            <a:off x="1059550" y="1731313"/>
            <a:ext cx="4144821"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Currency</a:t>
            </a:r>
            <a:endParaRPr b="0" i="0" sz="3200" u="none" cap="none" strike="noStrike">
              <a:solidFill>
                <a:srgbClr val="000000"/>
              </a:solidFill>
              <a:latin typeface="Calibri"/>
              <a:ea typeface="Calibri"/>
              <a:cs typeface="Calibri"/>
              <a:sym typeface="Calibri"/>
            </a:endParaRPr>
          </a:p>
        </p:txBody>
      </p:sp>
      <p:sp>
        <p:nvSpPr>
          <p:cNvPr id="1171" name="Google Shape;1171;p80"/>
          <p:cNvSpPr/>
          <p:nvPr/>
        </p:nvSpPr>
        <p:spPr>
          <a:xfrm>
            <a:off x="1059550" y="2448228"/>
            <a:ext cx="7651299" cy="275251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Evaluates the timeliness of the information. Check publication dates and whether the information has been updated or revised.</a:t>
            </a:r>
            <a:endParaRPr b="0" i="0" sz="3200" u="none" cap="none" strike="noStrike">
              <a:solidFill>
                <a:srgbClr val="000000"/>
              </a:solidFill>
              <a:latin typeface="Calibri"/>
              <a:ea typeface="Calibri"/>
              <a:cs typeface="Calibri"/>
              <a:sym typeface="Calibri"/>
            </a:endParaRPr>
          </a:p>
        </p:txBody>
      </p:sp>
      <p:sp>
        <p:nvSpPr>
          <p:cNvPr id="1172" name="Google Shape;1172;p80"/>
          <p:cNvSpPr/>
          <p:nvPr/>
        </p:nvSpPr>
        <p:spPr>
          <a:xfrm>
            <a:off x="9322779" y="1719392"/>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rgbClr val="000000"/>
              </a:solidFill>
              <a:latin typeface="Arial"/>
              <a:ea typeface="Arial"/>
              <a:cs typeface="Arial"/>
              <a:sym typeface="Arial"/>
            </a:endParaRPr>
          </a:p>
        </p:txBody>
      </p:sp>
      <p:sp>
        <p:nvSpPr>
          <p:cNvPr id="1173" name="Google Shape;1173;p80"/>
          <p:cNvSpPr/>
          <p:nvPr/>
        </p:nvSpPr>
        <p:spPr>
          <a:xfrm>
            <a:off x="9447129" y="1781524"/>
            <a:ext cx="497222" cy="621660"/>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200"/>
              <a:buFont typeface="Arial"/>
              <a:buNone/>
            </a:pPr>
            <a:r>
              <a:rPr b="1" i="0" lang="en-US" sz="3200" u="none" cap="none" strike="noStrike">
                <a:solidFill>
                  <a:schemeClr val="lt1"/>
                </a:solidFill>
                <a:latin typeface="Arial"/>
                <a:ea typeface="Arial"/>
                <a:cs typeface="Arial"/>
                <a:sym typeface="Arial"/>
              </a:rPr>
              <a:t>2</a:t>
            </a:r>
            <a:endParaRPr b="0" i="0" sz="3200" u="none" cap="none" strike="noStrike">
              <a:solidFill>
                <a:schemeClr val="lt1"/>
              </a:solidFill>
              <a:latin typeface="Arial"/>
              <a:ea typeface="Arial"/>
              <a:cs typeface="Arial"/>
              <a:sym typeface="Arial"/>
            </a:endParaRPr>
          </a:p>
        </p:txBody>
      </p:sp>
      <p:sp>
        <p:nvSpPr>
          <p:cNvPr id="1174" name="Google Shape;1174;p80"/>
          <p:cNvSpPr/>
          <p:nvPr/>
        </p:nvSpPr>
        <p:spPr>
          <a:xfrm>
            <a:off x="10408450" y="1731313"/>
            <a:ext cx="4144821"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Relevance</a:t>
            </a:r>
            <a:endParaRPr b="0" i="0" sz="3200" u="none" cap="none" strike="noStrike">
              <a:solidFill>
                <a:srgbClr val="000000"/>
              </a:solidFill>
              <a:latin typeface="Calibri"/>
              <a:ea typeface="Calibri"/>
              <a:cs typeface="Calibri"/>
              <a:sym typeface="Calibri"/>
            </a:endParaRPr>
          </a:p>
        </p:txBody>
      </p:sp>
      <p:sp>
        <p:nvSpPr>
          <p:cNvPr id="1175" name="Google Shape;1175;p80"/>
          <p:cNvSpPr/>
          <p:nvPr/>
        </p:nvSpPr>
        <p:spPr>
          <a:xfrm>
            <a:off x="10408451" y="2448228"/>
            <a:ext cx="7452714" cy="275251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300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Assesses the importance of the information for your specific needs. Consider whether the information is at an appropriate level and directly related to your research question or information need.</a:t>
            </a:r>
            <a:endParaRPr b="0" i="0" sz="3200" u="none" cap="none" strike="noStrike">
              <a:solidFill>
                <a:srgbClr val="000000"/>
              </a:solidFill>
              <a:latin typeface="Calibri"/>
              <a:ea typeface="Calibri"/>
              <a:cs typeface="Calibri"/>
              <a:sym typeface="Calibri"/>
            </a:endParaRPr>
          </a:p>
        </p:txBody>
      </p:sp>
      <p:sp>
        <p:nvSpPr>
          <p:cNvPr id="1176" name="Google Shape;1176;p80"/>
          <p:cNvSpPr/>
          <p:nvPr/>
        </p:nvSpPr>
        <p:spPr>
          <a:xfrm>
            <a:off x="361739" y="4739341"/>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25"/>
              </a:lnSpc>
              <a:spcBef>
                <a:spcPts val="0"/>
              </a:spcBef>
              <a:spcAft>
                <a:spcPts val="0"/>
              </a:spcAft>
              <a:buNone/>
            </a:pPr>
            <a:r>
              <a:rPr b="1" i="0" lang="en-US" sz="3200" u="none" cap="none" strike="noStrike">
                <a:solidFill>
                  <a:schemeClr val="lt1"/>
                </a:solidFill>
                <a:latin typeface="Arial"/>
                <a:ea typeface="Arial"/>
                <a:cs typeface="Arial"/>
                <a:sym typeface="Arial"/>
              </a:rPr>
              <a:t>3</a:t>
            </a:r>
            <a:endParaRPr b="0" i="0" sz="3200" u="none" cap="none" strike="noStrike">
              <a:solidFill>
                <a:schemeClr val="lt1"/>
              </a:solidFill>
              <a:latin typeface="Arial"/>
              <a:ea typeface="Arial"/>
              <a:cs typeface="Arial"/>
              <a:sym typeface="Arial"/>
            </a:endParaRPr>
          </a:p>
        </p:txBody>
      </p:sp>
      <p:sp>
        <p:nvSpPr>
          <p:cNvPr id="1177" name="Google Shape;1177;p80"/>
          <p:cNvSpPr/>
          <p:nvPr/>
        </p:nvSpPr>
        <p:spPr>
          <a:xfrm>
            <a:off x="190681" y="4891314"/>
            <a:ext cx="497222" cy="653143"/>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909"/>
              <a:buFont typeface="Arial"/>
              <a:buNone/>
            </a:pPr>
            <a:r>
              <a:t/>
            </a:r>
            <a:endParaRPr b="0" i="0" sz="3909" u="none" cap="none" strike="noStrike">
              <a:solidFill>
                <a:schemeClr val="lt1"/>
              </a:solidFill>
              <a:latin typeface="Arial"/>
              <a:ea typeface="Arial"/>
              <a:cs typeface="Arial"/>
              <a:sym typeface="Arial"/>
            </a:endParaRPr>
          </a:p>
        </p:txBody>
      </p:sp>
      <p:sp>
        <p:nvSpPr>
          <p:cNvPr id="1178" name="Google Shape;1178;p80"/>
          <p:cNvSpPr/>
          <p:nvPr/>
        </p:nvSpPr>
        <p:spPr>
          <a:xfrm>
            <a:off x="1337606" y="4587274"/>
            <a:ext cx="4144821" cy="51799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Authority</a:t>
            </a:r>
            <a:endParaRPr b="0" i="0" sz="3200" u="none" cap="none" strike="noStrike">
              <a:solidFill>
                <a:srgbClr val="000000"/>
              </a:solidFill>
              <a:latin typeface="Calibri"/>
              <a:ea typeface="Calibri"/>
              <a:cs typeface="Calibri"/>
              <a:sym typeface="Calibri"/>
            </a:endParaRPr>
          </a:p>
        </p:txBody>
      </p:sp>
      <p:sp>
        <p:nvSpPr>
          <p:cNvPr id="1179" name="Google Shape;1179;p80"/>
          <p:cNvSpPr/>
          <p:nvPr/>
        </p:nvSpPr>
        <p:spPr>
          <a:xfrm>
            <a:off x="1337606" y="5340934"/>
            <a:ext cx="6822169" cy="157858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Evaluates the author's credentials, institutional affiliations, and expertise in the subject area. </a:t>
            </a:r>
            <a:endParaRPr b="0" i="0" sz="3200" u="none" cap="none" strike="noStrike">
              <a:solidFill>
                <a:srgbClr val="000000"/>
              </a:solidFill>
              <a:latin typeface="Calibri"/>
              <a:ea typeface="Calibri"/>
              <a:cs typeface="Calibri"/>
              <a:sym typeface="Calibri"/>
            </a:endParaRPr>
          </a:p>
        </p:txBody>
      </p:sp>
      <p:sp>
        <p:nvSpPr>
          <p:cNvPr id="1180" name="Google Shape;1180;p80"/>
          <p:cNvSpPr/>
          <p:nvPr/>
        </p:nvSpPr>
        <p:spPr>
          <a:xfrm>
            <a:off x="9271327" y="6041029"/>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rgbClr val="000000"/>
              </a:solidFill>
              <a:latin typeface="Arial"/>
              <a:ea typeface="Arial"/>
              <a:cs typeface="Arial"/>
              <a:sym typeface="Arial"/>
            </a:endParaRPr>
          </a:p>
        </p:txBody>
      </p:sp>
      <p:sp>
        <p:nvSpPr>
          <p:cNvPr id="1181" name="Google Shape;1181;p80"/>
          <p:cNvSpPr/>
          <p:nvPr/>
        </p:nvSpPr>
        <p:spPr>
          <a:xfrm>
            <a:off x="9395676" y="6204890"/>
            <a:ext cx="497222" cy="621660"/>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200"/>
              <a:buFont typeface="Arial"/>
              <a:buNone/>
            </a:pPr>
            <a:r>
              <a:rPr b="1" i="0" lang="en-US" sz="3200" u="none" cap="none" strike="noStrike">
                <a:solidFill>
                  <a:schemeClr val="lt1"/>
                </a:solidFill>
                <a:latin typeface="Arial"/>
                <a:ea typeface="Arial"/>
                <a:cs typeface="Arial"/>
                <a:sym typeface="Arial"/>
              </a:rPr>
              <a:t>4</a:t>
            </a:r>
            <a:endParaRPr b="0" i="0" sz="3200" u="none" cap="none" strike="noStrike">
              <a:solidFill>
                <a:schemeClr val="lt1"/>
              </a:solidFill>
              <a:latin typeface="Arial"/>
              <a:ea typeface="Arial"/>
              <a:cs typeface="Arial"/>
              <a:sym typeface="Arial"/>
            </a:endParaRPr>
          </a:p>
        </p:txBody>
      </p:sp>
      <p:sp>
        <p:nvSpPr>
          <p:cNvPr id="1182" name="Google Shape;1182;p80"/>
          <p:cNvSpPr/>
          <p:nvPr/>
        </p:nvSpPr>
        <p:spPr>
          <a:xfrm>
            <a:off x="10666950" y="5436324"/>
            <a:ext cx="4144821"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Accuracy</a:t>
            </a:r>
            <a:endParaRPr b="0" i="0" sz="3200" u="none" cap="none" strike="noStrike">
              <a:solidFill>
                <a:srgbClr val="000000"/>
              </a:solidFill>
              <a:latin typeface="Calibri"/>
              <a:ea typeface="Calibri"/>
              <a:cs typeface="Calibri"/>
              <a:sym typeface="Calibri"/>
            </a:endParaRPr>
          </a:p>
        </p:txBody>
      </p:sp>
      <p:sp>
        <p:nvSpPr>
          <p:cNvPr id="1183" name="Google Shape;1183;p80"/>
          <p:cNvSpPr/>
          <p:nvPr/>
        </p:nvSpPr>
        <p:spPr>
          <a:xfrm>
            <a:off x="10666950" y="6274574"/>
            <a:ext cx="7194215" cy="1480569"/>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Focuses on the reliability, truthfulness, and correctness of the content. Verify information across multiple reliable sources.</a:t>
            </a:r>
            <a:endParaRPr b="0" i="0" sz="3200" u="none" cap="none" strike="noStrike">
              <a:solidFill>
                <a:srgbClr val="000000"/>
              </a:solidFill>
              <a:latin typeface="Calibri"/>
              <a:ea typeface="Calibri"/>
              <a:cs typeface="Calibri"/>
              <a:sym typeface="Calibri"/>
            </a:endParaRPr>
          </a:p>
        </p:txBody>
      </p:sp>
      <p:sp>
        <p:nvSpPr>
          <p:cNvPr id="1184" name="Google Shape;1184;p80"/>
          <p:cNvSpPr/>
          <p:nvPr/>
        </p:nvSpPr>
        <p:spPr>
          <a:xfrm>
            <a:off x="63099" y="4891314"/>
            <a:ext cx="2896829" cy="6473579"/>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3">
              <a:alphaModFix amt="50000"/>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5" name="Google Shape;1185;p80"/>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6" name="Google Shape;1186;p80"/>
          <p:cNvSpPr/>
          <p:nvPr/>
        </p:nvSpPr>
        <p:spPr>
          <a:xfrm>
            <a:off x="6035727" y="8439307"/>
            <a:ext cx="8557539" cy="156966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3200" u="none" cap="none" strike="noStrike">
                <a:solidFill>
                  <a:srgbClr val="000000"/>
                </a:solidFill>
                <a:latin typeface="Calibri"/>
                <a:ea typeface="Calibri"/>
                <a:cs typeface="Calibri"/>
                <a:sym typeface="Calibri"/>
              </a:rPr>
              <a:t>Evaluates the reason the information exists. Understanding the intent behind a piece of content helps determine its trustworthiness.</a:t>
            </a:r>
            <a:endParaRPr/>
          </a:p>
        </p:txBody>
      </p:sp>
      <p:sp>
        <p:nvSpPr>
          <p:cNvPr id="1187" name="Google Shape;1187;p80"/>
          <p:cNvSpPr/>
          <p:nvPr/>
        </p:nvSpPr>
        <p:spPr>
          <a:xfrm>
            <a:off x="6102799" y="7627240"/>
            <a:ext cx="4144821"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Purpose</a:t>
            </a:r>
            <a:endParaRPr b="0" i="0" sz="3200" u="none" cap="none" strike="noStrike">
              <a:solidFill>
                <a:srgbClr val="000000"/>
              </a:solidFill>
              <a:latin typeface="Calibri"/>
              <a:ea typeface="Calibri"/>
              <a:cs typeface="Calibri"/>
              <a:sym typeface="Calibri"/>
            </a:endParaRPr>
          </a:p>
        </p:txBody>
      </p:sp>
      <p:sp>
        <p:nvSpPr>
          <p:cNvPr id="1188" name="Google Shape;1188;p80"/>
          <p:cNvSpPr/>
          <p:nvPr/>
        </p:nvSpPr>
        <p:spPr>
          <a:xfrm>
            <a:off x="4996631" y="7755143"/>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25"/>
              </a:lnSpc>
              <a:spcBef>
                <a:spcPts val="0"/>
              </a:spcBef>
              <a:spcAft>
                <a:spcPts val="0"/>
              </a:spcAft>
              <a:buNone/>
            </a:pPr>
            <a:r>
              <a:rPr b="1" i="0" lang="en-US" sz="3900" u="none" cap="none" strike="noStrike">
                <a:solidFill>
                  <a:schemeClr val="lt1"/>
                </a:solidFill>
                <a:latin typeface="Arial"/>
                <a:ea typeface="Arial"/>
                <a:cs typeface="Arial"/>
                <a:sym typeface="Arial"/>
              </a:rPr>
              <a:t>5</a:t>
            </a:r>
            <a:endParaRPr b="0" i="0" sz="3900" u="none" cap="none" strike="noStrike">
              <a:solidFill>
                <a:schemeClr val="lt1"/>
              </a:solidFill>
              <a:latin typeface="Arial"/>
              <a:ea typeface="Arial"/>
              <a:cs typeface="Arial"/>
              <a:sym typeface="Arial"/>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2" name="Shape 1192"/>
        <p:cNvGrpSpPr/>
        <p:nvPr/>
      </p:nvGrpSpPr>
      <p:grpSpPr>
        <a:xfrm>
          <a:off x="0" y="0"/>
          <a:ext cx="0" cy="0"/>
          <a:chOff x="0" y="0"/>
          <a:chExt cx="0" cy="0"/>
        </a:xfrm>
      </p:grpSpPr>
      <p:sp>
        <p:nvSpPr>
          <p:cNvPr id="1193" name="Google Shape;1193;p8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37037"/>
              <a:buNone/>
            </a:pPr>
            <a:r>
              <a:rPr b="1" lang="en-US" sz="5400">
                <a:latin typeface="Arial"/>
                <a:ea typeface="Arial"/>
                <a:cs typeface="Arial"/>
                <a:sym typeface="Arial"/>
              </a:rPr>
              <a:t>The CRAAP Test: A Systematic Evaluation Framework</a:t>
            </a:r>
            <a:endParaRPr sz="5400"/>
          </a:p>
        </p:txBody>
      </p:sp>
      <p:sp>
        <p:nvSpPr>
          <p:cNvPr id="1194" name="Google Shape;1194;p8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95" name="Google Shape;1195;p81"/>
          <p:cNvGrpSpPr/>
          <p:nvPr/>
        </p:nvGrpSpPr>
        <p:grpSpPr>
          <a:xfrm>
            <a:off x="790770" y="-112458"/>
            <a:ext cx="1427175" cy="786776"/>
            <a:chOff x="0" y="-38100"/>
            <a:chExt cx="373234" cy="205757"/>
          </a:xfrm>
        </p:grpSpPr>
        <p:sp>
          <p:nvSpPr>
            <p:cNvPr id="1196" name="Google Shape;1196;p8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7" name="Google Shape;1197;p8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98" name="Google Shape;1198;p81"/>
          <p:cNvGrpSpPr/>
          <p:nvPr/>
        </p:nvGrpSpPr>
        <p:grpSpPr>
          <a:xfrm>
            <a:off x="0" y="-112458"/>
            <a:ext cx="315272" cy="786776"/>
            <a:chOff x="0" y="-38100"/>
            <a:chExt cx="82450" cy="205757"/>
          </a:xfrm>
        </p:grpSpPr>
        <p:sp>
          <p:nvSpPr>
            <p:cNvPr id="1199" name="Google Shape;1199;p8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0" name="Google Shape;1200;p8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01" name="Google Shape;1201;p81"/>
          <p:cNvGrpSpPr/>
          <p:nvPr/>
        </p:nvGrpSpPr>
        <p:grpSpPr>
          <a:xfrm>
            <a:off x="0" y="1116904"/>
            <a:ext cx="503883" cy="1931922"/>
            <a:chOff x="0" y="-38100"/>
            <a:chExt cx="131775" cy="505235"/>
          </a:xfrm>
        </p:grpSpPr>
        <p:sp>
          <p:nvSpPr>
            <p:cNvPr id="1202" name="Google Shape;1202;p8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3" name="Google Shape;1203;p8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204" name="Google Shape;1204;p81"/>
          <p:cNvPicPr preferRelativeResize="0"/>
          <p:nvPr/>
        </p:nvPicPr>
        <p:blipFill rotWithShape="1">
          <a:blip r:embed="rId4">
            <a:alphaModFix/>
          </a:blip>
          <a:srcRect b="0" l="0" r="0" t="0"/>
          <a:stretch/>
        </p:blipFill>
        <p:spPr>
          <a:xfrm>
            <a:off x="973825" y="4718516"/>
            <a:ext cx="16233087" cy="1628495"/>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8" name="Shape 1208"/>
        <p:cNvGrpSpPr/>
        <p:nvPr/>
      </p:nvGrpSpPr>
      <p:grpSpPr>
        <a:xfrm>
          <a:off x="0" y="0"/>
          <a:ext cx="0" cy="0"/>
          <a:chOff x="0" y="0"/>
          <a:chExt cx="0" cy="0"/>
        </a:xfrm>
      </p:grpSpPr>
      <p:sp>
        <p:nvSpPr>
          <p:cNvPr id="1209" name="Google Shape;1209;p82"/>
          <p:cNvSpPr txBox="1"/>
          <p:nvPr>
            <p:ph idx="4294967295" type="title"/>
          </p:nvPr>
        </p:nvSpPr>
        <p:spPr>
          <a:xfrm>
            <a:off x="0" y="495300"/>
            <a:ext cx="13320713" cy="855663"/>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4400"/>
              <a:buNone/>
            </a:pPr>
            <a:r>
              <a:rPr b="1" lang="en-US" sz="4000">
                <a:latin typeface="Arial"/>
                <a:ea typeface="Arial"/>
                <a:cs typeface="Arial"/>
                <a:sym typeface="Arial"/>
              </a:rPr>
              <a:t>The CRAAP Test: A Systematic Evaluation Framework</a:t>
            </a:r>
            <a:endParaRPr sz="4000">
              <a:latin typeface="Arial"/>
              <a:ea typeface="Arial"/>
              <a:cs typeface="Arial"/>
              <a:sym typeface="Arial"/>
            </a:endParaRPr>
          </a:p>
        </p:txBody>
      </p:sp>
      <p:sp>
        <p:nvSpPr>
          <p:cNvPr id="1210" name="Google Shape;1210;p82"/>
          <p:cNvSpPr/>
          <p:nvPr/>
        </p:nvSpPr>
        <p:spPr>
          <a:xfrm>
            <a:off x="106559" y="1781524"/>
            <a:ext cx="497222" cy="621660"/>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909"/>
              <a:buFont typeface="Arial"/>
              <a:buNone/>
            </a:pPr>
            <a:r>
              <a:rPr b="1" i="0" lang="en-US" sz="3909" u="none" cap="none" strike="noStrike">
                <a:solidFill>
                  <a:schemeClr val="lt1"/>
                </a:solidFill>
                <a:latin typeface="Heebo"/>
                <a:ea typeface="Heebo"/>
                <a:cs typeface="Heebo"/>
                <a:sym typeface="Heebo"/>
              </a:rPr>
              <a:t>1</a:t>
            </a:r>
            <a:endParaRPr b="0" i="0" sz="3909" u="none" cap="none" strike="noStrike">
              <a:solidFill>
                <a:schemeClr val="lt1"/>
              </a:solidFill>
              <a:latin typeface="Arial"/>
              <a:ea typeface="Arial"/>
              <a:cs typeface="Arial"/>
              <a:sym typeface="Arial"/>
            </a:endParaRPr>
          </a:p>
        </p:txBody>
      </p:sp>
      <p:sp>
        <p:nvSpPr>
          <p:cNvPr id="1211" name="Google Shape;1211;p82"/>
          <p:cNvSpPr/>
          <p:nvPr/>
        </p:nvSpPr>
        <p:spPr>
          <a:xfrm>
            <a:off x="9455457" y="1781524"/>
            <a:ext cx="497222" cy="621660"/>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909"/>
              <a:buFont typeface="Arial"/>
              <a:buNone/>
            </a:pPr>
            <a:r>
              <a:rPr b="1" i="0" lang="en-US" sz="3909" u="none" cap="none" strike="noStrike">
                <a:solidFill>
                  <a:schemeClr val="lt1"/>
                </a:solidFill>
                <a:latin typeface="Heebo"/>
                <a:ea typeface="Heebo"/>
                <a:cs typeface="Heebo"/>
                <a:sym typeface="Heebo"/>
              </a:rPr>
              <a:t>2</a:t>
            </a:r>
            <a:endParaRPr b="0" i="0" sz="3909" u="none" cap="none" strike="noStrike">
              <a:solidFill>
                <a:schemeClr val="lt1"/>
              </a:solidFill>
              <a:latin typeface="Arial"/>
              <a:ea typeface="Arial"/>
              <a:cs typeface="Arial"/>
              <a:sym typeface="Arial"/>
            </a:endParaRPr>
          </a:p>
        </p:txBody>
      </p:sp>
      <p:sp>
        <p:nvSpPr>
          <p:cNvPr id="1212" name="Google Shape;1212;p82"/>
          <p:cNvSpPr/>
          <p:nvPr/>
        </p:nvSpPr>
        <p:spPr>
          <a:xfrm>
            <a:off x="-17792" y="5262785"/>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1213" name="Google Shape;1213;p82"/>
          <p:cNvSpPr/>
          <p:nvPr/>
        </p:nvSpPr>
        <p:spPr>
          <a:xfrm>
            <a:off x="106559" y="5324917"/>
            <a:ext cx="497222" cy="621660"/>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909"/>
              <a:buFont typeface="Arial"/>
              <a:buNone/>
            </a:pPr>
            <a:r>
              <a:rPr b="1" i="0" lang="en-US" sz="3909" u="none" cap="none" strike="noStrike">
                <a:solidFill>
                  <a:schemeClr val="lt1"/>
                </a:solidFill>
                <a:latin typeface="Heebo"/>
                <a:ea typeface="Heebo"/>
                <a:cs typeface="Heebo"/>
                <a:sym typeface="Heebo"/>
              </a:rPr>
              <a:t>2</a:t>
            </a:r>
            <a:endParaRPr b="0" i="0" sz="3909" u="none" cap="none" strike="noStrike">
              <a:solidFill>
                <a:schemeClr val="lt1"/>
              </a:solidFill>
              <a:latin typeface="Arial"/>
              <a:ea typeface="Arial"/>
              <a:cs typeface="Arial"/>
              <a:sym typeface="Arial"/>
            </a:endParaRPr>
          </a:p>
        </p:txBody>
      </p:sp>
      <p:sp>
        <p:nvSpPr>
          <p:cNvPr id="1214" name="Google Shape;1214;p82"/>
          <p:cNvSpPr/>
          <p:nvPr/>
        </p:nvSpPr>
        <p:spPr>
          <a:xfrm>
            <a:off x="9331107" y="5262785"/>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1215" name="Google Shape;1215;p82"/>
          <p:cNvSpPr/>
          <p:nvPr/>
        </p:nvSpPr>
        <p:spPr>
          <a:xfrm>
            <a:off x="9455457" y="5324917"/>
            <a:ext cx="497222" cy="621660"/>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909"/>
              <a:buFont typeface="Arial"/>
              <a:buNone/>
            </a:pPr>
            <a:r>
              <a:rPr b="1" i="0" lang="en-US" sz="3909" u="none" cap="none" strike="noStrike">
                <a:solidFill>
                  <a:schemeClr val="lt1"/>
                </a:solidFill>
                <a:latin typeface="Heebo"/>
                <a:ea typeface="Heebo"/>
                <a:cs typeface="Heebo"/>
                <a:sym typeface="Heebo"/>
              </a:rPr>
              <a:t>3</a:t>
            </a:r>
            <a:endParaRPr b="0" i="0" sz="3909" u="none" cap="none" strike="noStrike">
              <a:solidFill>
                <a:schemeClr val="lt1"/>
              </a:solidFill>
              <a:latin typeface="Arial"/>
              <a:ea typeface="Arial"/>
              <a:cs typeface="Arial"/>
              <a:sym typeface="Arial"/>
            </a:endParaRPr>
          </a:p>
        </p:txBody>
      </p:sp>
      <p:sp>
        <p:nvSpPr>
          <p:cNvPr id="1216" name="Google Shape;1216;p82"/>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7" name="Google Shape;1217;p82"/>
          <p:cNvSpPr/>
          <p:nvPr/>
        </p:nvSpPr>
        <p:spPr>
          <a:xfrm>
            <a:off x="0" y="9822426"/>
            <a:ext cx="18287470" cy="464574"/>
          </a:xfrm>
          <a:prstGeom prst="rect">
            <a:avLst/>
          </a:prstGeom>
          <a:gradFill>
            <a:gsLst>
              <a:gs pos="0">
                <a:srgbClr val="284971"/>
              </a:gs>
              <a:gs pos="50000">
                <a:srgbClr val="3B6AA4"/>
              </a:gs>
              <a:gs pos="100000">
                <a:srgbClr val="4680C5"/>
              </a:gs>
            </a:gsLst>
            <a:path path="circle">
              <a:fillToRect b="100%" r="100%"/>
            </a:path>
            <a:tileRect l="-100%" t="-10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Arial"/>
                <a:ea typeface="Arial"/>
                <a:cs typeface="Arial"/>
                <a:sym typeface="Arial"/>
              </a:rPr>
              <a:t>DRONE Project – Cyprus Workshop 22 &amp; 23 May 2025</a:t>
            </a:r>
            <a:endParaRPr b="0" i="0" sz="1400" u="none" cap="none" strike="noStrike">
              <a:solidFill>
                <a:schemeClr val="lt1"/>
              </a:solidFill>
              <a:latin typeface="Arial"/>
              <a:ea typeface="Arial"/>
              <a:cs typeface="Arial"/>
              <a:sym typeface="Arial"/>
            </a:endParaRPr>
          </a:p>
        </p:txBody>
      </p:sp>
      <p:pic>
        <p:nvPicPr>
          <p:cNvPr descr="A qr code on a white background&#10;&#10;AI-generated content may be incorrect." id="1218" name="Google Shape;1218;p82"/>
          <p:cNvPicPr preferRelativeResize="0"/>
          <p:nvPr/>
        </p:nvPicPr>
        <p:blipFill rotWithShape="1">
          <a:blip r:embed="rId4">
            <a:alphaModFix/>
          </a:blip>
          <a:srcRect b="0" l="0" r="0" t="0"/>
          <a:stretch/>
        </p:blipFill>
        <p:spPr>
          <a:xfrm>
            <a:off x="6189759" y="1911181"/>
            <a:ext cx="2472814" cy="2759484"/>
          </a:xfrm>
          <a:prstGeom prst="rect">
            <a:avLst/>
          </a:prstGeom>
          <a:noFill/>
          <a:ln>
            <a:noFill/>
          </a:ln>
        </p:spPr>
      </p:pic>
      <p:sp>
        <p:nvSpPr>
          <p:cNvPr id="1219" name="Google Shape;1219;p82"/>
          <p:cNvSpPr txBox="1"/>
          <p:nvPr/>
        </p:nvSpPr>
        <p:spPr>
          <a:xfrm>
            <a:off x="10579169" y="2922334"/>
            <a:ext cx="3978378"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https://www.bbc.co.uk/programmes/p076w7g5</a:t>
            </a:r>
            <a:endParaRPr b="0" i="0" sz="1800" u="none" cap="none" strike="noStrike">
              <a:solidFill>
                <a:srgbClr val="000000"/>
              </a:solidFill>
              <a:latin typeface="Arial"/>
              <a:ea typeface="Arial"/>
              <a:cs typeface="Arial"/>
              <a:sym typeface="Arial"/>
            </a:endParaRPr>
          </a:p>
        </p:txBody>
      </p:sp>
      <p:sp>
        <p:nvSpPr>
          <p:cNvPr id="1220" name="Google Shape;1220;p82"/>
          <p:cNvSpPr txBox="1"/>
          <p:nvPr/>
        </p:nvSpPr>
        <p:spPr>
          <a:xfrm>
            <a:off x="4200939" y="6339509"/>
            <a:ext cx="3977640"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https://nationalfile.com/busted-cdc-inflated-covid-numbers-accused-of-violating-federal-law/</a:t>
            </a:r>
            <a:endParaRPr b="0" i="0" sz="1400" u="none" cap="none" strike="noStrike">
              <a:solidFill>
                <a:srgbClr val="000000"/>
              </a:solidFill>
              <a:latin typeface="Arial"/>
              <a:ea typeface="Arial"/>
              <a:cs typeface="Arial"/>
              <a:sym typeface="Arial"/>
            </a:endParaRPr>
          </a:p>
        </p:txBody>
      </p:sp>
      <p:pic>
        <p:nvPicPr>
          <p:cNvPr descr="A qr code on a white background&#10;&#10;AI-generated content may be incorrect." id="1221" name="Google Shape;1221;p82"/>
          <p:cNvPicPr preferRelativeResize="0"/>
          <p:nvPr/>
        </p:nvPicPr>
        <p:blipFill rotWithShape="1">
          <a:blip r:embed="rId5">
            <a:alphaModFix/>
          </a:blip>
          <a:srcRect b="0" l="0" r="0" t="0"/>
          <a:stretch/>
        </p:blipFill>
        <p:spPr>
          <a:xfrm>
            <a:off x="1238043" y="5512904"/>
            <a:ext cx="2725392" cy="2673626"/>
          </a:xfrm>
          <a:prstGeom prst="rect">
            <a:avLst/>
          </a:prstGeom>
          <a:noFill/>
          <a:ln>
            <a:noFill/>
          </a:ln>
        </p:spPr>
      </p:pic>
      <p:pic>
        <p:nvPicPr>
          <p:cNvPr descr="A qr code on a white background&#10;&#10;AI-generated content may be incorrect." id="1222" name="Google Shape;1222;p82"/>
          <p:cNvPicPr preferRelativeResize="0"/>
          <p:nvPr/>
        </p:nvPicPr>
        <p:blipFill rotWithShape="1">
          <a:blip r:embed="rId6">
            <a:alphaModFix/>
          </a:blip>
          <a:srcRect b="0" l="0" r="0" t="0"/>
          <a:stretch/>
        </p:blipFill>
        <p:spPr>
          <a:xfrm>
            <a:off x="10579169" y="5324268"/>
            <a:ext cx="2728705" cy="2835550"/>
          </a:xfrm>
          <a:prstGeom prst="rect">
            <a:avLst/>
          </a:prstGeom>
          <a:noFill/>
          <a:ln>
            <a:noFill/>
          </a:ln>
        </p:spPr>
      </p:pic>
      <p:sp>
        <p:nvSpPr>
          <p:cNvPr id="1223" name="Google Shape;1223;p82"/>
          <p:cNvSpPr txBox="1"/>
          <p:nvPr/>
        </p:nvSpPr>
        <p:spPr>
          <a:xfrm>
            <a:off x="13959840" y="6012180"/>
            <a:ext cx="3108960" cy="175432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https://www.infowars.com/posts/us-vice-president-jd-vance-criticizes-uk-censorship-policies-during-keir-starmers-white-house-visit</a:t>
            </a:r>
            <a:endParaRPr b="0" i="0" sz="1400" u="none" cap="none" strike="noStrike">
              <a:solidFill>
                <a:srgbClr val="000000"/>
              </a:solidFill>
              <a:latin typeface="Arial"/>
              <a:ea typeface="Arial"/>
              <a:cs typeface="Arial"/>
              <a:sym typeface="Arial"/>
            </a:endParaRPr>
          </a:p>
        </p:txBody>
      </p:sp>
      <p:sp>
        <p:nvSpPr>
          <p:cNvPr id="1224" name="Google Shape;1224;p82"/>
          <p:cNvSpPr/>
          <p:nvPr/>
        </p:nvSpPr>
        <p:spPr>
          <a:xfrm>
            <a:off x="4485539" y="2463366"/>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1225" name="Google Shape;1225;p82"/>
          <p:cNvSpPr/>
          <p:nvPr/>
        </p:nvSpPr>
        <p:spPr>
          <a:xfrm>
            <a:off x="4609890" y="2525498"/>
            <a:ext cx="497222" cy="621660"/>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909"/>
              <a:buFont typeface="Arial"/>
              <a:buNone/>
            </a:pPr>
            <a:r>
              <a:rPr b="1" i="0" lang="en-US" sz="3909" u="none" cap="none" strike="noStrike">
                <a:solidFill>
                  <a:schemeClr val="lt1"/>
                </a:solidFill>
                <a:latin typeface="Heebo"/>
                <a:ea typeface="Heebo"/>
                <a:cs typeface="Heebo"/>
                <a:sym typeface="Heebo"/>
              </a:rPr>
              <a:t>1</a:t>
            </a:r>
            <a:endParaRPr b="0" i="0" sz="3909" u="none" cap="none" strike="noStrike">
              <a:solidFill>
                <a:schemeClr val="lt1"/>
              </a:solidFill>
              <a:latin typeface="Arial"/>
              <a:ea typeface="Arial"/>
              <a:cs typeface="Arial"/>
              <a:sym typeface="Arial"/>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9" name="Shape 1229"/>
        <p:cNvGrpSpPr/>
        <p:nvPr/>
      </p:nvGrpSpPr>
      <p:grpSpPr>
        <a:xfrm>
          <a:off x="0" y="0"/>
          <a:ext cx="0" cy="0"/>
          <a:chOff x="0" y="0"/>
          <a:chExt cx="0" cy="0"/>
        </a:xfrm>
      </p:grpSpPr>
      <p:sp>
        <p:nvSpPr>
          <p:cNvPr id="1230" name="Google Shape;1230;p8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Activity 1: CRAAP Framework in Practice</a:t>
            </a:r>
            <a:br>
              <a:rPr lang="en-US">
                <a:latin typeface="Bricolage Grotesque"/>
                <a:ea typeface="Bricolage Grotesque"/>
                <a:cs typeface="Bricolage Grotesque"/>
                <a:sym typeface="Bricolage Grotesque"/>
              </a:rPr>
            </a:br>
            <a:r>
              <a:rPr lang="en-US">
                <a:latin typeface="Bricolage Grotesque"/>
                <a:ea typeface="Bricolage Grotesque"/>
                <a:cs typeface="Bricolage Grotesque"/>
                <a:sym typeface="Bricolage Grotesque"/>
              </a:rPr>
              <a:t>Reflection</a:t>
            </a:r>
            <a:endParaRPr/>
          </a:p>
        </p:txBody>
      </p:sp>
      <p:sp>
        <p:nvSpPr>
          <p:cNvPr id="1231" name="Google Shape;1231;p83"/>
          <p:cNvSpPr txBox="1"/>
          <p:nvPr>
            <p:ph idx="1" type="subTitle"/>
          </p:nvPr>
        </p:nvSpPr>
        <p:spPr>
          <a:xfrm>
            <a:off x="1013346" y="2589663"/>
            <a:ext cx="8955408" cy="7059304"/>
          </a:xfrm>
          <a:prstGeom prst="rect">
            <a:avLst/>
          </a:prstGeom>
          <a:noFill/>
          <a:ln>
            <a:noFill/>
          </a:ln>
        </p:spPr>
        <p:txBody>
          <a:bodyPr anchorCtr="0" anchor="t" bIns="45700" lIns="91425" spcFirstLastPara="1" rIns="91425" wrap="square" tIns="45700">
            <a:normAutofit/>
          </a:bodyPr>
          <a:lstStyle/>
          <a:p>
            <a:pPr indent="0" lvl="2" marL="990600" rtl="0" algn="l">
              <a:lnSpc>
                <a:spcPct val="100000"/>
              </a:lnSpc>
              <a:spcBef>
                <a:spcPts val="480"/>
              </a:spcBef>
              <a:spcAft>
                <a:spcPts val="0"/>
              </a:spcAft>
              <a:buSzPts val="2400"/>
              <a:buNone/>
            </a:pPr>
            <a:r>
              <a:rPr b="1" lang="en-US" sz="3200">
                <a:solidFill>
                  <a:schemeClr val="dk1"/>
                </a:solidFill>
              </a:rPr>
              <a:t>Questions:</a:t>
            </a:r>
            <a:endParaRPr/>
          </a:p>
          <a:p>
            <a:pPr indent="-457200" lvl="2" marL="1447800" rtl="0" algn="l">
              <a:lnSpc>
                <a:spcPct val="100000"/>
              </a:lnSpc>
              <a:spcBef>
                <a:spcPts val="480"/>
              </a:spcBef>
              <a:spcAft>
                <a:spcPts val="0"/>
              </a:spcAft>
              <a:buSzPts val="2400"/>
              <a:buFont typeface="Arial"/>
              <a:buChar char="•"/>
            </a:pPr>
            <a:r>
              <a:rPr lang="en-US" sz="3200">
                <a:solidFill>
                  <a:schemeClr val="dk1"/>
                </a:solidFill>
              </a:rPr>
              <a:t>Which source did your group find most trustworthy and why, based on CRAAP?</a:t>
            </a:r>
            <a:endParaRPr sz="3200">
              <a:solidFill>
                <a:schemeClr val="dk1"/>
              </a:solidFill>
            </a:endParaRPr>
          </a:p>
          <a:p>
            <a:pPr indent="-457200" lvl="2" marL="1447800" rtl="0" algn="l">
              <a:lnSpc>
                <a:spcPct val="100000"/>
              </a:lnSpc>
              <a:spcBef>
                <a:spcPts val="1680"/>
              </a:spcBef>
              <a:spcAft>
                <a:spcPts val="0"/>
              </a:spcAft>
              <a:buSzPts val="2400"/>
              <a:buFont typeface="Arial"/>
              <a:buChar char="•"/>
            </a:pPr>
            <a:r>
              <a:rPr lang="en-US" sz="3200">
                <a:solidFill>
                  <a:schemeClr val="dk1"/>
                </a:solidFill>
              </a:rPr>
              <a:t>Were there any sources that initially seemed credible but failed a CRAAP criterion upon closer inspection?</a:t>
            </a:r>
            <a:endParaRPr sz="3200">
              <a:solidFill>
                <a:schemeClr val="dk1"/>
              </a:solidFill>
            </a:endParaRPr>
          </a:p>
          <a:p>
            <a:pPr indent="-457200" lvl="2" marL="1447800" rtl="0" algn="l">
              <a:lnSpc>
                <a:spcPct val="100000"/>
              </a:lnSpc>
              <a:spcBef>
                <a:spcPts val="1680"/>
              </a:spcBef>
              <a:spcAft>
                <a:spcPts val="0"/>
              </a:spcAft>
              <a:buSzPts val="2400"/>
              <a:buFont typeface="Arial"/>
              <a:buChar char="•"/>
            </a:pPr>
            <a:r>
              <a:rPr lang="en-US" sz="3200">
                <a:solidFill>
                  <a:schemeClr val="dk1"/>
                </a:solidFill>
              </a:rPr>
              <a:t>What was the most challenging part of applying the CRAAP test?</a:t>
            </a:r>
            <a:endParaRPr sz="3200">
              <a:solidFill>
                <a:schemeClr val="dk1"/>
              </a:solidFill>
            </a:endParaRPr>
          </a:p>
          <a:p>
            <a:pPr indent="-457200" lvl="2" marL="1447800" rtl="0" algn="l">
              <a:lnSpc>
                <a:spcPct val="100000"/>
              </a:lnSpc>
              <a:spcBef>
                <a:spcPts val="1680"/>
              </a:spcBef>
              <a:spcAft>
                <a:spcPts val="1200"/>
              </a:spcAft>
              <a:buSzPts val="2400"/>
              <a:buFont typeface="Arial"/>
              <a:buChar char="•"/>
            </a:pPr>
            <a:r>
              <a:rPr lang="en-US" sz="3200">
                <a:solidFill>
                  <a:schemeClr val="dk1"/>
                </a:solidFill>
              </a:rPr>
              <a:t>Did anyone in your group have a significantly different evaluation for the same source? If yes, what led to that difference?</a:t>
            </a:r>
            <a:endParaRPr sz="3200">
              <a:solidFill>
                <a:schemeClr val="dk1"/>
              </a:solidFill>
            </a:endParaRPr>
          </a:p>
        </p:txBody>
      </p:sp>
      <p:sp>
        <p:nvSpPr>
          <p:cNvPr id="1232" name="Google Shape;1232;p8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33" name="Google Shape;1233;p83"/>
          <p:cNvGrpSpPr/>
          <p:nvPr/>
        </p:nvGrpSpPr>
        <p:grpSpPr>
          <a:xfrm>
            <a:off x="790770" y="-112458"/>
            <a:ext cx="1427175" cy="786776"/>
            <a:chOff x="0" y="-38100"/>
            <a:chExt cx="373234" cy="205757"/>
          </a:xfrm>
        </p:grpSpPr>
        <p:sp>
          <p:nvSpPr>
            <p:cNvPr id="1234" name="Google Shape;1234;p8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35" name="Google Shape;1235;p8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36" name="Google Shape;1236;p83"/>
          <p:cNvGrpSpPr/>
          <p:nvPr/>
        </p:nvGrpSpPr>
        <p:grpSpPr>
          <a:xfrm>
            <a:off x="0" y="-112458"/>
            <a:ext cx="315272" cy="786776"/>
            <a:chOff x="0" y="-38100"/>
            <a:chExt cx="82450" cy="205757"/>
          </a:xfrm>
        </p:grpSpPr>
        <p:sp>
          <p:nvSpPr>
            <p:cNvPr id="1237" name="Google Shape;1237;p8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38" name="Google Shape;1238;p8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39" name="Google Shape;1239;p83"/>
          <p:cNvGrpSpPr/>
          <p:nvPr/>
        </p:nvGrpSpPr>
        <p:grpSpPr>
          <a:xfrm>
            <a:off x="0" y="1116904"/>
            <a:ext cx="503883" cy="1931922"/>
            <a:chOff x="0" y="-38100"/>
            <a:chExt cx="131775" cy="505235"/>
          </a:xfrm>
        </p:grpSpPr>
        <p:sp>
          <p:nvSpPr>
            <p:cNvPr id="1240" name="Google Shape;1240;p8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41" name="Google Shape;1241;p8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242" name="Google Shape;1242;p83"/>
          <p:cNvPicPr preferRelativeResize="0"/>
          <p:nvPr/>
        </p:nvPicPr>
        <p:blipFill rotWithShape="1">
          <a:blip r:embed="rId4">
            <a:alphaModFix/>
          </a:blip>
          <a:srcRect b="0" l="0" r="0" t="0"/>
          <a:stretch/>
        </p:blipFill>
        <p:spPr>
          <a:xfrm>
            <a:off x="11673284" y="2082863"/>
            <a:ext cx="5104677" cy="7512424"/>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6" name="Shape 1246"/>
        <p:cNvGrpSpPr/>
        <p:nvPr/>
      </p:nvGrpSpPr>
      <p:grpSpPr>
        <a:xfrm>
          <a:off x="0" y="0"/>
          <a:ext cx="0" cy="0"/>
          <a:chOff x="0" y="0"/>
          <a:chExt cx="0" cy="0"/>
        </a:xfrm>
      </p:grpSpPr>
      <p:sp>
        <p:nvSpPr>
          <p:cNvPr id="1247" name="Google Shape;1247;p8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Activity 2: SIFT Method in Action</a:t>
            </a:r>
            <a:br>
              <a:rPr lang="en-US">
                <a:latin typeface="Bricolage Grotesque"/>
                <a:ea typeface="Bricolage Grotesque"/>
                <a:cs typeface="Bricolage Grotesque"/>
                <a:sym typeface="Bricolage Grotesque"/>
              </a:rPr>
            </a:br>
            <a:r>
              <a:rPr i="1" lang="en-US">
                <a:latin typeface="Bricolage Grotesque"/>
                <a:ea typeface="Bricolage Grotesque"/>
                <a:cs typeface="Bricolage Grotesque"/>
                <a:sym typeface="Bricolage Grotesque"/>
              </a:rPr>
              <a:t>Evaluating Misinformation Online</a:t>
            </a:r>
            <a:endParaRPr i="1"/>
          </a:p>
        </p:txBody>
      </p:sp>
      <p:sp>
        <p:nvSpPr>
          <p:cNvPr id="1248" name="Google Shape;1248;p84"/>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What you will learn</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5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Understand the SIFT Method as a tool for evaluating online information.</a:t>
            </a:r>
            <a:endParaRPr/>
          </a:p>
          <a:p>
            <a:pPr indent="-457200" lvl="0" marL="482600" rtl="0" algn="l">
              <a:lnSpc>
                <a:spcPct val="15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Apply SIFT steps to a real-world misinformation example.</a:t>
            </a:r>
            <a:endParaRPr/>
          </a:p>
          <a:p>
            <a:pPr indent="-457200" lvl="0" marL="482600" rtl="0" algn="l">
              <a:lnSpc>
                <a:spcPct val="15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Use online tools to practice fact-checking and verification.</a:t>
            </a:r>
            <a:endParaRPr>
              <a:solidFill>
                <a:schemeClr val="dk1"/>
              </a:solidFill>
            </a:endParaRPr>
          </a:p>
        </p:txBody>
      </p:sp>
      <p:sp>
        <p:nvSpPr>
          <p:cNvPr id="1249" name="Google Shape;1249;p8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50" name="Google Shape;1250;p84"/>
          <p:cNvGrpSpPr/>
          <p:nvPr/>
        </p:nvGrpSpPr>
        <p:grpSpPr>
          <a:xfrm>
            <a:off x="790770" y="-112458"/>
            <a:ext cx="1427175" cy="786776"/>
            <a:chOff x="0" y="-38100"/>
            <a:chExt cx="373234" cy="205757"/>
          </a:xfrm>
        </p:grpSpPr>
        <p:sp>
          <p:nvSpPr>
            <p:cNvPr id="1251" name="Google Shape;1251;p8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52" name="Google Shape;1252;p8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53" name="Google Shape;1253;p84"/>
          <p:cNvGrpSpPr/>
          <p:nvPr/>
        </p:nvGrpSpPr>
        <p:grpSpPr>
          <a:xfrm>
            <a:off x="0" y="-112458"/>
            <a:ext cx="315272" cy="786776"/>
            <a:chOff x="0" y="-38100"/>
            <a:chExt cx="82450" cy="205757"/>
          </a:xfrm>
        </p:grpSpPr>
        <p:sp>
          <p:nvSpPr>
            <p:cNvPr id="1254" name="Google Shape;1254;p8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55" name="Google Shape;1255;p8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56" name="Google Shape;1256;p84"/>
          <p:cNvGrpSpPr/>
          <p:nvPr/>
        </p:nvGrpSpPr>
        <p:grpSpPr>
          <a:xfrm>
            <a:off x="0" y="1116904"/>
            <a:ext cx="503883" cy="1931922"/>
            <a:chOff x="0" y="-38100"/>
            <a:chExt cx="131775" cy="505235"/>
          </a:xfrm>
        </p:grpSpPr>
        <p:sp>
          <p:nvSpPr>
            <p:cNvPr id="1257" name="Google Shape;1257;p8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58" name="Google Shape;1258;p8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2" name="Shape 1262"/>
        <p:cNvGrpSpPr/>
        <p:nvPr/>
      </p:nvGrpSpPr>
      <p:grpSpPr>
        <a:xfrm>
          <a:off x="0" y="0"/>
          <a:ext cx="0" cy="0"/>
          <a:chOff x="0" y="0"/>
          <a:chExt cx="0" cy="0"/>
        </a:xfrm>
      </p:grpSpPr>
      <p:sp>
        <p:nvSpPr>
          <p:cNvPr id="1263" name="Google Shape;1263;p8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What is SIFT?</a:t>
            </a:r>
            <a:endParaRPr/>
          </a:p>
        </p:txBody>
      </p:sp>
      <p:sp>
        <p:nvSpPr>
          <p:cNvPr id="1264" name="Google Shape;1264;p85"/>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SIFT Steps: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1265" name="Google Shape;1265;p8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66" name="Google Shape;1266;p85"/>
          <p:cNvGrpSpPr/>
          <p:nvPr/>
        </p:nvGrpSpPr>
        <p:grpSpPr>
          <a:xfrm>
            <a:off x="790770" y="-112458"/>
            <a:ext cx="1427175" cy="786776"/>
            <a:chOff x="0" y="-38100"/>
            <a:chExt cx="373234" cy="205757"/>
          </a:xfrm>
        </p:grpSpPr>
        <p:sp>
          <p:nvSpPr>
            <p:cNvPr id="1267" name="Google Shape;1267;p8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68" name="Google Shape;1268;p8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69" name="Google Shape;1269;p85"/>
          <p:cNvGrpSpPr/>
          <p:nvPr/>
        </p:nvGrpSpPr>
        <p:grpSpPr>
          <a:xfrm>
            <a:off x="0" y="-112458"/>
            <a:ext cx="315272" cy="786776"/>
            <a:chOff x="0" y="-38100"/>
            <a:chExt cx="82450" cy="205757"/>
          </a:xfrm>
        </p:grpSpPr>
        <p:sp>
          <p:nvSpPr>
            <p:cNvPr id="1270" name="Google Shape;1270;p8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71" name="Google Shape;1271;p8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72" name="Google Shape;1272;p85"/>
          <p:cNvGrpSpPr/>
          <p:nvPr/>
        </p:nvGrpSpPr>
        <p:grpSpPr>
          <a:xfrm>
            <a:off x="0" y="1116904"/>
            <a:ext cx="503883" cy="1931922"/>
            <a:chOff x="0" y="-38100"/>
            <a:chExt cx="131775" cy="505235"/>
          </a:xfrm>
        </p:grpSpPr>
        <p:sp>
          <p:nvSpPr>
            <p:cNvPr id="1273" name="Google Shape;1273;p8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74" name="Google Shape;1274;p8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75" name="Google Shape;1275;p85"/>
          <p:cNvGrpSpPr/>
          <p:nvPr/>
        </p:nvGrpSpPr>
        <p:grpSpPr>
          <a:xfrm>
            <a:off x="4295883" y="1892170"/>
            <a:ext cx="12192000" cy="7996140"/>
            <a:chOff x="0" y="65929"/>
            <a:chExt cx="12192000" cy="7996140"/>
          </a:xfrm>
        </p:grpSpPr>
        <p:sp>
          <p:nvSpPr>
            <p:cNvPr id="1276" name="Google Shape;1276;p85"/>
            <p:cNvSpPr/>
            <p:nvPr/>
          </p:nvSpPr>
          <p:spPr>
            <a:xfrm>
              <a:off x="0" y="523489"/>
              <a:ext cx="12192000" cy="1757700"/>
            </a:xfrm>
            <a:prstGeom prst="rect">
              <a:avLst/>
            </a:prstGeom>
            <a:solidFill>
              <a:schemeClr val="lt1">
                <a:alpha val="89803"/>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7" name="Google Shape;1277;p85"/>
            <p:cNvSpPr txBox="1"/>
            <p:nvPr/>
          </p:nvSpPr>
          <p:spPr>
            <a:xfrm>
              <a:off x="0" y="523489"/>
              <a:ext cx="12192000" cy="1757700"/>
            </a:xfrm>
            <a:prstGeom prst="rect">
              <a:avLst/>
            </a:prstGeom>
            <a:noFill/>
            <a:ln>
              <a:noFill/>
            </a:ln>
          </p:spPr>
          <p:txBody>
            <a:bodyPr anchorCtr="0" anchor="t" bIns="220450" lIns="946225" spcFirstLastPara="1" rIns="946225" wrap="square" tIns="645650">
              <a:noAutofit/>
            </a:bodyPr>
            <a:lstStyle/>
            <a:p>
              <a:pPr indent="-285750" lvl="1" marL="285750" marR="0" rtl="0" algn="l">
                <a:lnSpc>
                  <a:spcPct val="90000"/>
                </a:lnSpc>
                <a:spcBef>
                  <a:spcPts val="0"/>
                </a:spcBef>
                <a:spcAft>
                  <a:spcPts val="0"/>
                </a:spcAft>
                <a:buClr>
                  <a:srgbClr val="000000"/>
                </a:buClr>
                <a:buSzPts val="3100"/>
                <a:buFont typeface="Arial"/>
                <a:buChar char="••"/>
              </a:pPr>
              <a:r>
                <a:rPr b="0" i="0" lang="en-US" sz="3100" u="none" cap="none" strike="noStrike">
                  <a:solidFill>
                    <a:schemeClr val="dk1"/>
                  </a:solidFill>
                  <a:latin typeface="Bricolage Grotesque"/>
                  <a:ea typeface="Bricolage Grotesque"/>
                  <a:cs typeface="Bricolage Grotesque"/>
                  <a:sym typeface="Bricolage Grotesque"/>
                </a:rPr>
                <a:t>Pause and think before interacting with or sharing information.</a:t>
              </a:r>
              <a:endParaRPr b="0" i="0" sz="3100" u="none" cap="none" strike="noStrike">
                <a:solidFill>
                  <a:srgbClr val="000000"/>
                </a:solidFill>
                <a:latin typeface="Arial"/>
                <a:ea typeface="Arial"/>
                <a:cs typeface="Arial"/>
                <a:sym typeface="Arial"/>
              </a:endParaRPr>
            </a:p>
          </p:txBody>
        </p:sp>
        <p:sp>
          <p:nvSpPr>
            <p:cNvPr id="1278" name="Google Shape;1278;p85"/>
            <p:cNvSpPr/>
            <p:nvPr/>
          </p:nvSpPr>
          <p:spPr>
            <a:xfrm>
              <a:off x="609600" y="65929"/>
              <a:ext cx="8534400" cy="915120"/>
            </a:xfrm>
            <a:prstGeom prst="roundRect">
              <a:avLst>
                <a:gd fmla="val 16667"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9" name="Google Shape;1279;p85"/>
            <p:cNvSpPr txBox="1"/>
            <p:nvPr/>
          </p:nvSpPr>
          <p:spPr>
            <a:xfrm>
              <a:off x="654272" y="110601"/>
              <a:ext cx="8445056" cy="825776"/>
            </a:xfrm>
            <a:prstGeom prst="rect">
              <a:avLst/>
            </a:prstGeom>
            <a:noFill/>
            <a:ln>
              <a:noFill/>
            </a:ln>
          </p:spPr>
          <p:txBody>
            <a:bodyPr anchorCtr="0" anchor="ctr" bIns="0" lIns="322575" spcFirstLastPara="1" rIns="322575" wrap="square" tIns="0">
              <a:noAutofit/>
            </a:bodyPr>
            <a:lstStyle/>
            <a:p>
              <a:pPr indent="0" lvl="0" marL="0" marR="0" rtl="0" algn="l">
                <a:lnSpc>
                  <a:spcPct val="90000"/>
                </a:lnSpc>
                <a:spcBef>
                  <a:spcPts val="0"/>
                </a:spcBef>
                <a:spcAft>
                  <a:spcPts val="0"/>
                </a:spcAft>
                <a:buNone/>
              </a:pPr>
              <a:r>
                <a:rPr b="0" i="0" lang="en-US" sz="3100" u="none" cap="none" strike="noStrike">
                  <a:solidFill>
                    <a:schemeClr val="dk1"/>
                  </a:solidFill>
                  <a:latin typeface="Bricolage Grotesque"/>
                  <a:ea typeface="Bricolage Grotesque"/>
                  <a:cs typeface="Bricolage Grotesque"/>
                  <a:sym typeface="Bricolage Grotesque"/>
                </a:rPr>
                <a:t>Stop: </a:t>
              </a:r>
              <a:endParaRPr b="0" i="0" sz="3100" u="none" cap="none" strike="noStrike">
                <a:solidFill>
                  <a:schemeClr val="lt1"/>
                </a:solidFill>
                <a:latin typeface="Arial"/>
                <a:ea typeface="Arial"/>
                <a:cs typeface="Arial"/>
                <a:sym typeface="Arial"/>
              </a:endParaRPr>
            </a:p>
          </p:txBody>
        </p:sp>
        <p:sp>
          <p:nvSpPr>
            <p:cNvPr id="1280" name="Google Shape;1280;p85"/>
            <p:cNvSpPr/>
            <p:nvPr/>
          </p:nvSpPr>
          <p:spPr>
            <a:xfrm>
              <a:off x="0" y="2906149"/>
              <a:ext cx="12192000" cy="1318275"/>
            </a:xfrm>
            <a:prstGeom prst="rect">
              <a:avLst/>
            </a:prstGeom>
            <a:solidFill>
              <a:schemeClr val="lt1">
                <a:alpha val="89803"/>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1" name="Google Shape;1281;p85"/>
            <p:cNvSpPr txBox="1"/>
            <p:nvPr/>
          </p:nvSpPr>
          <p:spPr>
            <a:xfrm>
              <a:off x="0" y="2906149"/>
              <a:ext cx="12192000" cy="1318275"/>
            </a:xfrm>
            <a:prstGeom prst="rect">
              <a:avLst/>
            </a:prstGeom>
            <a:noFill/>
            <a:ln>
              <a:noFill/>
            </a:ln>
          </p:spPr>
          <p:txBody>
            <a:bodyPr anchorCtr="0" anchor="t" bIns="220450" lIns="946225" spcFirstLastPara="1" rIns="946225" wrap="square" tIns="645650">
              <a:noAutofit/>
            </a:bodyPr>
            <a:lstStyle/>
            <a:p>
              <a:pPr indent="-285750" lvl="1" marL="285750" marR="0" rtl="0" algn="l">
                <a:lnSpc>
                  <a:spcPct val="90000"/>
                </a:lnSpc>
                <a:spcBef>
                  <a:spcPts val="0"/>
                </a:spcBef>
                <a:spcAft>
                  <a:spcPts val="0"/>
                </a:spcAft>
                <a:buClr>
                  <a:srgbClr val="000000"/>
                </a:buClr>
                <a:buSzPts val="3100"/>
                <a:buFont typeface="Arial"/>
                <a:buChar char="••"/>
              </a:pPr>
              <a:r>
                <a:rPr b="0" i="0" lang="en-US" sz="3100" u="none" cap="none" strike="noStrike">
                  <a:solidFill>
                    <a:schemeClr val="dk1"/>
                  </a:solidFill>
                  <a:latin typeface="Bricolage Grotesque"/>
                  <a:ea typeface="Bricolage Grotesque"/>
                  <a:cs typeface="Bricolage Grotesque"/>
                  <a:sym typeface="Bricolage Grotesque"/>
                </a:rPr>
                <a:t>Who created the information? Are they credible?</a:t>
              </a:r>
              <a:endParaRPr b="0" i="0" sz="3100" u="none" cap="none" strike="noStrike">
                <a:solidFill>
                  <a:srgbClr val="000000"/>
                </a:solidFill>
                <a:latin typeface="Arial"/>
                <a:ea typeface="Arial"/>
                <a:cs typeface="Arial"/>
                <a:sym typeface="Arial"/>
              </a:endParaRPr>
            </a:p>
          </p:txBody>
        </p:sp>
        <p:sp>
          <p:nvSpPr>
            <p:cNvPr id="1282" name="Google Shape;1282;p85"/>
            <p:cNvSpPr/>
            <p:nvPr/>
          </p:nvSpPr>
          <p:spPr>
            <a:xfrm>
              <a:off x="609600" y="2448589"/>
              <a:ext cx="8534400" cy="915120"/>
            </a:xfrm>
            <a:prstGeom prst="roundRect">
              <a:avLst>
                <a:gd fmla="val 16667"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3" name="Google Shape;1283;p85"/>
            <p:cNvSpPr txBox="1"/>
            <p:nvPr/>
          </p:nvSpPr>
          <p:spPr>
            <a:xfrm>
              <a:off x="654272" y="2493261"/>
              <a:ext cx="8445056" cy="825776"/>
            </a:xfrm>
            <a:prstGeom prst="rect">
              <a:avLst/>
            </a:prstGeom>
            <a:noFill/>
            <a:ln>
              <a:noFill/>
            </a:ln>
          </p:spPr>
          <p:txBody>
            <a:bodyPr anchorCtr="0" anchor="ctr" bIns="0" lIns="322575" spcFirstLastPara="1" rIns="322575" wrap="square" tIns="0">
              <a:noAutofit/>
            </a:bodyPr>
            <a:lstStyle/>
            <a:p>
              <a:pPr indent="0" lvl="0" marL="0" marR="0" rtl="0" algn="l">
                <a:lnSpc>
                  <a:spcPct val="90000"/>
                </a:lnSpc>
                <a:spcBef>
                  <a:spcPts val="0"/>
                </a:spcBef>
                <a:spcAft>
                  <a:spcPts val="0"/>
                </a:spcAft>
                <a:buNone/>
              </a:pPr>
              <a:r>
                <a:rPr b="0" i="0" lang="en-US" sz="3100" u="none" cap="none" strike="noStrike">
                  <a:solidFill>
                    <a:schemeClr val="dk1"/>
                  </a:solidFill>
                  <a:latin typeface="Bricolage Grotesque"/>
                  <a:ea typeface="Bricolage Grotesque"/>
                  <a:cs typeface="Bricolage Grotesque"/>
                  <a:sym typeface="Bricolage Grotesque"/>
                </a:rPr>
                <a:t>Investigate the Source:</a:t>
              </a:r>
              <a:endParaRPr b="0" i="0" sz="3100" u="none" cap="none" strike="noStrike">
                <a:solidFill>
                  <a:schemeClr val="lt1"/>
                </a:solidFill>
                <a:latin typeface="Arial"/>
                <a:ea typeface="Arial"/>
                <a:cs typeface="Arial"/>
                <a:sym typeface="Arial"/>
              </a:endParaRPr>
            </a:p>
          </p:txBody>
        </p:sp>
        <p:sp>
          <p:nvSpPr>
            <p:cNvPr id="1284" name="Google Shape;1284;p85"/>
            <p:cNvSpPr/>
            <p:nvPr/>
          </p:nvSpPr>
          <p:spPr>
            <a:xfrm>
              <a:off x="0" y="4849385"/>
              <a:ext cx="12192000" cy="1293862"/>
            </a:xfrm>
            <a:prstGeom prst="rect">
              <a:avLst/>
            </a:prstGeom>
            <a:solidFill>
              <a:schemeClr val="lt1">
                <a:alpha val="89803"/>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5" name="Google Shape;1285;p85"/>
            <p:cNvSpPr txBox="1"/>
            <p:nvPr/>
          </p:nvSpPr>
          <p:spPr>
            <a:xfrm>
              <a:off x="0" y="4849385"/>
              <a:ext cx="12192000" cy="1293862"/>
            </a:xfrm>
            <a:prstGeom prst="rect">
              <a:avLst/>
            </a:prstGeom>
            <a:noFill/>
            <a:ln>
              <a:noFill/>
            </a:ln>
          </p:spPr>
          <p:txBody>
            <a:bodyPr anchorCtr="0" anchor="t" bIns="220450" lIns="946225" spcFirstLastPara="1" rIns="946225" wrap="square" tIns="645650">
              <a:noAutofit/>
            </a:bodyPr>
            <a:lstStyle/>
            <a:p>
              <a:pPr indent="-285750" lvl="1" marL="285750" marR="0" rtl="0" algn="l">
                <a:lnSpc>
                  <a:spcPct val="90000"/>
                </a:lnSpc>
                <a:spcBef>
                  <a:spcPts val="0"/>
                </a:spcBef>
                <a:spcAft>
                  <a:spcPts val="0"/>
                </a:spcAft>
                <a:buClr>
                  <a:srgbClr val="000000"/>
                </a:buClr>
                <a:buSzPts val="3100"/>
                <a:buFont typeface="Arial"/>
                <a:buChar char="••"/>
              </a:pPr>
              <a:r>
                <a:rPr b="0" i="0" lang="en-US" sz="3100" u="none" cap="none" strike="noStrike">
                  <a:solidFill>
                    <a:schemeClr val="dk1"/>
                  </a:solidFill>
                  <a:latin typeface="Bricolage Grotesque"/>
                  <a:ea typeface="Bricolage Grotesque"/>
                  <a:cs typeface="Bricolage Grotesque"/>
                  <a:sym typeface="Bricolage Grotesque"/>
                </a:rPr>
                <a:t>Look for more reliable sources or perspectives.</a:t>
              </a:r>
              <a:endParaRPr/>
            </a:p>
          </p:txBody>
        </p:sp>
        <p:sp>
          <p:nvSpPr>
            <p:cNvPr id="1286" name="Google Shape;1286;p85"/>
            <p:cNvSpPr/>
            <p:nvPr/>
          </p:nvSpPr>
          <p:spPr>
            <a:xfrm>
              <a:off x="609600" y="4391825"/>
              <a:ext cx="8534400" cy="915120"/>
            </a:xfrm>
            <a:prstGeom prst="roundRect">
              <a:avLst>
                <a:gd fmla="val 16667"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7" name="Google Shape;1287;p85"/>
            <p:cNvSpPr txBox="1"/>
            <p:nvPr/>
          </p:nvSpPr>
          <p:spPr>
            <a:xfrm>
              <a:off x="654272" y="4436497"/>
              <a:ext cx="8445056" cy="825776"/>
            </a:xfrm>
            <a:prstGeom prst="rect">
              <a:avLst/>
            </a:prstGeom>
            <a:noFill/>
            <a:ln>
              <a:noFill/>
            </a:ln>
          </p:spPr>
          <p:txBody>
            <a:bodyPr anchorCtr="0" anchor="ctr" bIns="0" lIns="322575" spcFirstLastPara="1" rIns="322575" wrap="square" tIns="0">
              <a:noAutofit/>
            </a:bodyPr>
            <a:lstStyle/>
            <a:p>
              <a:pPr indent="0" lvl="0" marL="0" marR="0" rtl="0" algn="l">
                <a:lnSpc>
                  <a:spcPct val="90000"/>
                </a:lnSpc>
                <a:spcBef>
                  <a:spcPts val="0"/>
                </a:spcBef>
                <a:spcAft>
                  <a:spcPts val="0"/>
                </a:spcAft>
                <a:buNone/>
              </a:pPr>
              <a:r>
                <a:rPr b="0" i="0" lang="en-US" sz="3100" u="none" cap="none" strike="noStrike">
                  <a:solidFill>
                    <a:schemeClr val="dk1"/>
                  </a:solidFill>
                  <a:latin typeface="Bricolage Grotesque"/>
                  <a:ea typeface="Bricolage Grotesque"/>
                  <a:cs typeface="Bricolage Grotesque"/>
                  <a:sym typeface="Bricolage Grotesque"/>
                </a:rPr>
                <a:t>Find Better Coverage:</a:t>
              </a:r>
              <a:endParaRPr/>
            </a:p>
          </p:txBody>
        </p:sp>
        <p:sp>
          <p:nvSpPr>
            <p:cNvPr id="1288" name="Google Shape;1288;p85"/>
            <p:cNvSpPr/>
            <p:nvPr/>
          </p:nvSpPr>
          <p:spPr>
            <a:xfrm>
              <a:off x="0" y="6768207"/>
              <a:ext cx="12192000" cy="1293862"/>
            </a:xfrm>
            <a:prstGeom prst="rect">
              <a:avLst/>
            </a:prstGeom>
            <a:solidFill>
              <a:schemeClr val="lt1">
                <a:alpha val="89803"/>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9" name="Google Shape;1289;p85"/>
            <p:cNvSpPr txBox="1"/>
            <p:nvPr/>
          </p:nvSpPr>
          <p:spPr>
            <a:xfrm>
              <a:off x="0" y="6768207"/>
              <a:ext cx="12192000" cy="1293862"/>
            </a:xfrm>
            <a:prstGeom prst="rect">
              <a:avLst/>
            </a:prstGeom>
            <a:noFill/>
            <a:ln>
              <a:noFill/>
            </a:ln>
          </p:spPr>
          <p:txBody>
            <a:bodyPr anchorCtr="0" anchor="t" bIns="220450" lIns="946225" spcFirstLastPara="1" rIns="946225" wrap="square" tIns="645650">
              <a:noAutofit/>
            </a:bodyPr>
            <a:lstStyle/>
            <a:p>
              <a:pPr indent="-285750" lvl="1" marL="285750" marR="0" rtl="0" algn="l">
                <a:lnSpc>
                  <a:spcPct val="90000"/>
                </a:lnSpc>
                <a:spcBef>
                  <a:spcPts val="0"/>
                </a:spcBef>
                <a:spcAft>
                  <a:spcPts val="0"/>
                </a:spcAft>
                <a:buClr>
                  <a:srgbClr val="000000"/>
                </a:buClr>
                <a:buSzPts val="3100"/>
                <a:buFont typeface="Arial"/>
                <a:buChar char="••"/>
              </a:pPr>
              <a:r>
                <a:rPr b="0" i="0" lang="en-US" sz="3100" u="none" cap="none" strike="noStrike">
                  <a:solidFill>
                    <a:schemeClr val="dk1"/>
                  </a:solidFill>
                  <a:latin typeface="Bricolage Grotesque"/>
                  <a:ea typeface="Bricolage Grotesque"/>
                  <a:cs typeface="Bricolage Grotesque"/>
                  <a:sym typeface="Bricolage Grotesque"/>
                </a:rPr>
                <a:t>Verify evidence and find original context.</a:t>
              </a:r>
              <a:endParaRPr/>
            </a:p>
          </p:txBody>
        </p:sp>
        <p:sp>
          <p:nvSpPr>
            <p:cNvPr id="1290" name="Google Shape;1290;p85"/>
            <p:cNvSpPr/>
            <p:nvPr/>
          </p:nvSpPr>
          <p:spPr>
            <a:xfrm>
              <a:off x="609600" y="6310647"/>
              <a:ext cx="8534400" cy="915120"/>
            </a:xfrm>
            <a:prstGeom prst="roundRect">
              <a:avLst>
                <a:gd fmla="val 16667"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1" name="Google Shape;1291;p85"/>
            <p:cNvSpPr txBox="1"/>
            <p:nvPr/>
          </p:nvSpPr>
          <p:spPr>
            <a:xfrm>
              <a:off x="654272" y="6355319"/>
              <a:ext cx="8445056" cy="825776"/>
            </a:xfrm>
            <a:prstGeom prst="rect">
              <a:avLst/>
            </a:prstGeom>
            <a:noFill/>
            <a:ln>
              <a:noFill/>
            </a:ln>
          </p:spPr>
          <p:txBody>
            <a:bodyPr anchorCtr="0" anchor="ctr" bIns="0" lIns="322575" spcFirstLastPara="1" rIns="322575" wrap="square" tIns="0">
              <a:noAutofit/>
            </a:bodyPr>
            <a:lstStyle/>
            <a:p>
              <a:pPr indent="0" lvl="0" marL="0" marR="0" rtl="0" algn="l">
                <a:lnSpc>
                  <a:spcPct val="90000"/>
                </a:lnSpc>
                <a:spcBef>
                  <a:spcPts val="0"/>
                </a:spcBef>
                <a:spcAft>
                  <a:spcPts val="0"/>
                </a:spcAft>
                <a:buNone/>
              </a:pPr>
              <a:r>
                <a:rPr b="0" i="0" lang="en-US" sz="3100" u="none" cap="none" strike="noStrike">
                  <a:solidFill>
                    <a:schemeClr val="dk1"/>
                  </a:solidFill>
                  <a:latin typeface="Bricolage Grotesque"/>
                  <a:ea typeface="Bricolage Grotesque"/>
                  <a:cs typeface="Bricolage Grotesque"/>
                  <a:sym typeface="Bricolage Grotesque"/>
                </a:rPr>
                <a:t>Trace Claims, Quotes, and Media:</a:t>
              </a:r>
              <a:endParaRPr/>
            </a:p>
          </p:txBody>
        </p:sp>
      </p:gr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5" name="Shape 1295"/>
        <p:cNvGrpSpPr/>
        <p:nvPr/>
      </p:nvGrpSpPr>
      <p:grpSpPr>
        <a:xfrm>
          <a:off x="0" y="0"/>
          <a:ext cx="0" cy="0"/>
          <a:chOff x="0" y="0"/>
          <a:chExt cx="0" cy="0"/>
        </a:xfrm>
      </p:grpSpPr>
      <p:sp>
        <p:nvSpPr>
          <p:cNvPr id="1296" name="Google Shape;1296;p8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Real-World Example</a:t>
            </a:r>
            <a:endParaRPr/>
          </a:p>
        </p:txBody>
      </p:sp>
      <p:sp>
        <p:nvSpPr>
          <p:cNvPr id="1297" name="Google Shape;1297;p86"/>
          <p:cNvSpPr txBox="1"/>
          <p:nvPr>
            <p:ph idx="1" type="subTitle"/>
          </p:nvPr>
        </p:nvSpPr>
        <p:spPr>
          <a:xfrm>
            <a:off x="1013346" y="2589663"/>
            <a:ext cx="7201968"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Can You Spot the Misinformation?</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A viral tweet claiming false health information.</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Why might someone believe this at first glance?</a:t>
            </a:r>
            <a:endParaRPr/>
          </a:p>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Work in small groups in breakout rooms and document your findings on Padlet.</a:t>
            </a:r>
            <a:endParaRPr/>
          </a:p>
        </p:txBody>
      </p:sp>
      <p:sp>
        <p:nvSpPr>
          <p:cNvPr id="1298" name="Google Shape;1298;p8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99" name="Google Shape;1299;p86"/>
          <p:cNvGrpSpPr/>
          <p:nvPr/>
        </p:nvGrpSpPr>
        <p:grpSpPr>
          <a:xfrm>
            <a:off x="790770" y="-112458"/>
            <a:ext cx="1427175" cy="786776"/>
            <a:chOff x="0" y="-38100"/>
            <a:chExt cx="373234" cy="205757"/>
          </a:xfrm>
        </p:grpSpPr>
        <p:sp>
          <p:nvSpPr>
            <p:cNvPr id="1300" name="Google Shape;1300;p8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01" name="Google Shape;1301;p8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02" name="Google Shape;1302;p86"/>
          <p:cNvGrpSpPr/>
          <p:nvPr/>
        </p:nvGrpSpPr>
        <p:grpSpPr>
          <a:xfrm>
            <a:off x="0" y="-112458"/>
            <a:ext cx="315272" cy="786776"/>
            <a:chOff x="0" y="-38100"/>
            <a:chExt cx="82450" cy="205757"/>
          </a:xfrm>
        </p:grpSpPr>
        <p:sp>
          <p:nvSpPr>
            <p:cNvPr id="1303" name="Google Shape;1303;p8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04" name="Google Shape;1304;p8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05" name="Google Shape;1305;p86"/>
          <p:cNvGrpSpPr/>
          <p:nvPr/>
        </p:nvGrpSpPr>
        <p:grpSpPr>
          <a:xfrm>
            <a:off x="0" y="1116904"/>
            <a:ext cx="503883" cy="1931922"/>
            <a:chOff x="0" y="-38100"/>
            <a:chExt cx="131775" cy="505235"/>
          </a:xfrm>
        </p:grpSpPr>
        <p:sp>
          <p:nvSpPr>
            <p:cNvPr id="1306" name="Google Shape;1306;p8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07" name="Google Shape;1307;p8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308" name="Google Shape;1308;p86"/>
          <p:cNvPicPr preferRelativeResize="0"/>
          <p:nvPr/>
        </p:nvPicPr>
        <p:blipFill rotWithShape="1">
          <a:blip r:embed="rId4">
            <a:alphaModFix/>
          </a:blip>
          <a:srcRect b="0" l="0" r="0" t="0"/>
          <a:stretch/>
        </p:blipFill>
        <p:spPr>
          <a:xfrm>
            <a:off x="10067639" y="2362426"/>
            <a:ext cx="6963747" cy="6954220"/>
          </a:xfrm>
          <a:prstGeom prst="rect">
            <a:avLst/>
          </a:prstGeom>
          <a:noFill/>
          <a:ln>
            <a:noFill/>
          </a:ln>
        </p:spPr>
      </p:pic>
      <p:sp>
        <p:nvSpPr>
          <p:cNvPr id="1309" name="Google Shape;1309;p86"/>
          <p:cNvSpPr txBox="1"/>
          <p:nvPr/>
        </p:nvSpPr>
        <p:spPr>
          <a:xfrm>
            <a:off x="14965171" y="9495078"/>
            <a:ext cx="202607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Generated by Co-pilot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3" name="Shape 1313"/>
        <p:cNvGrpSpPr/>
        <p:nvPr/>
      </p:nvGrpSpPr>
      <p:grpSpPr>
        <a:xfrm>
          <a:off x="0" y="0"/>
          <a:ext cx="0" cy="0"/>
          <a:chOff x="0" y="0"/>
          <a:chExt cx="0" cy="0"/>
        </a:xfrm>
      </p:grpSpPr>
      <p:sp>
        <p:nvSpPr>
          <p:cNvPr id="1314" name="Google Shape;1314;p8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Using SIFT in Real-Time</a:t>
            </a:r>
            <a:br>
              <a:rPr lang="en-US">
                <a:solidFill>
                  <a:schemeClr val="dk1"/>
                </a:solidFill>
                <a:latin typeface="Bricolage Grotesque"/>
                <a:ea typeface="Bricolage Grotesque"/>
                <a:cs typeface="Bricolage Grotesque"/>
                <a:sym typeface="Bricolage Grotesque"/>
              </a:rPr>
            </a:br>
            <a:r>
              <a:rPr i="1" lang="en-US">
                <a:solidFill>
                  <a:schemeClr val="dk1"/>
                </a:solidFill>
                <a:latin typeface="Bricolage Grotesque"/>
                <a:ea typeface="Bricolage Grotesque"/>
                <a:cs typeface="Bricolage Grotesque"/>
                <a:sym typeface="Bricolage Grotesque"/>
              </a:rPr>
              <a:t>How to Evaluate This Case</a:t>
            </a:r>
            <a:endParaRPr i="1"/>
          </a:p>
        </p:txBody>
      </p:sp>
      <p:sp>
        <p:nvSpPr>
          <p:cNvPr id="1315" name="Google Shape;1315;p87"/>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Applying SIFT steps: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1316" name="Google Shape;1316;p8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317" name="Google Shape;1317;p87"/>
          <p:cNvGrpSpPr/>
          <p:nvPr/>
        </p:nvGrpSpPr>
        <p:grpSpPr>
          <a:xfrm>
            <a:off x="790770" y="-112458"/>
            <a:ext cx="1427175" cy="786776"/>
            <a:chOff x="0" y="-38100"/>
            <a:chExt cx="373234" cy="205757"/>
          </a:xfrm>
        </p:grpSpPr>
        <p:sp>
          <p:nvSpPr>
            <p:cNvPr id="1318" name="Google Shape;1318;p8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19" name="Google Shape;1319;p8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20" name="Google Shape;1320;p87"/>
          <p:cNvGrpSpPr/>
          <p:nvPr/>
        </p:nvGrpSpPr>
        <p:grpSpPr>
          <a:xfrm>
            <a:off x="0" y="-112458"/>
            <a:ext cx="315272" cy="786776"/>
            <a:chOff x="0" y="-38100"/>
            <a:chExt cx="82450" cy="205757"/>
          </a:xfrm>
        </p:grpSpPr>
        <p:sp>
          <p:nvSpPr>
            <p:cNvPr id="1321" name="Google Shape;1321;p8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22" name="Google Shape;1322;p8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23" name="Google Shape;1323;p87"/>
          <p:cNvGrpSpPr/>
          <p:nvPr/>
        </p:nvGrpSpPr>
        <p:grpSpPr>
          <a:xfrm>
            <a:off x="0" y="1116904"/>
            <a:ext cx="503883" cy="1931922"/>
            <a:chOff x="0" y="-38100"/>
            <a:chExt cx="131775" cy="505235"/>
          </a:xfrm>
        </p:grpSpPr>
        <p:sp>
          <p:nvSpPr>
            <p:cNvPr id="1324" name="Google Shape;1324;p8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25" name="Google Shape;1325;p8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26" name="Google Shape;1326;p87"/>
          <p:cNvGrpSpPr/>
          <p:nvPr/>
        </p:nvGrpSpPr>
        <p:grpSpPr>
          <a:xfrm>
            <a:off x="3677691" y="4918008"/>
            <a:ext cx="12188778" cy="4108582"/>
            <a:chOff x="1610" y="2009708"/>
            <a:chExt cx="12188778" cy="4108582"/>
          </a:xfrm>
        </p:grpSpPr>
        <p:sp>
          <p:nvSpPr>
            <p:cNvPr id="1327" name="Google Shape;1327;p87"/>
            <p:cNvSpPr/>
            <p:nvPr/>
          </p:nvSpPr>
          <p:spPr>
            <a:xfrm>
              <a:off x="1610" y="2009708"/>
              <a:ext cx="2023377" cy="1214026"/>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8" name="Google Shape;1328;p87"/>
            <p:cNvSpPr txBox="1"/>
            <p:nvPr/>
          </p:nvSpPr>
          <p:spPr>
            <a:xfrm>
              <a:off x="1610" y="2009708"/>
              <a:ext cx="2023377" cy="809351"/>
            </a:xfrm>
            <a:prstGeom prst="rect">
              <a:avLst/>
            </a:prstGeom>
            <a:noFill/>
            <a:ln>
              <a:noFill/>
            </a:ln>
          </p:spPr>
          <p:txBody>
            <a:bodyPr anchorCtr="0" anchor="t" bIns="80000" lIns="149350" spcFirstLastPara="1" rIns="149350" wrap="square" tIns="149350">
              <a:noAutofit/>
            </a:bodyPr>
            <a:lstStyle/>
            <a:p>
              <a:pPr indent="0" lvl="0" marL="0" marR="0" rtl="0" algn="l">
                <a:lnSpc>
                  <a:spcPct val="90000"/>
                </a:lnSpc>
                <a:spcBef>
                  <a:spcPts val="0"/>
                </a:spcBef>
                <a:spcAft>
                  <a:spcPts val="0"/>
                </a:spcAft>
                <a:buNone/>
              </a:pPr>
              <a:r>
                <a:rPr b="0" i="0" lang="en-US" sz="2100" u="none" cap="none" strike="noStrike">
                  <a:solidFill>
                    <a:schemeClr val="dk1"/>
                  </a:solidFill>
                  <a:latin typeface="Bricolage Grotesque"/>
                  <a:ea typeface="Bricolage Grotesque"/>
                  <a:cs typeface="Bricolage Grotesque"/>
                  <a:sym typeface="Bricolage Grotesque"/>
                </a:rPr>
                <a:t>Step 1: </a:t>
              </a:r>
              <a:endParaRPr b="0" i="0" sz="2100" u="none" cap="none" strike="noStrike">
                <a:solidFill>
                  <a:schemeClr val="lt1"/>
                </a:solidFill>
                <a:latin typeface="Arial"/>
                <a:ea typeface="Arial"/>
                <a:cs typeface="Arial"/>
                <a:sym typeface="Arial"/>
              </a:endParaRPr>
            </a:p>
          </p:txBody>
        </p:sp>
        <p:sp>
          <p:nvSpPr>
            <p:cNvPr id="1329" name="Google Shape;1329;p87"/>
            <p:cNvSpPr/>
            <p:nvPr/>
          </p:nvSpPr>
          <p:spPr>
            <a:xfrm>
              <a:off x="416036" y="2819059"/>
              <a:ext cx="2023377" cy="3299231"/>
            </a:xfrm>
            <a:prstGeom prst="roundRect">
              <a:avLst>
                <a:gd fmla="val 10000" name="adj"/>
              </a:avLst>
            </a:prstGeom>
            <a:solidFill>
              <a:schemeClr val="lt1">
                <a:alpha val="89803"/>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0" name="Google Shape;1330;p87"/>
            <p:cNvSpPr txBox="1"/>
            <p:nvPr/>
          </p:nvSpPr>
          <p:spPr>
            <a:xfrm>
              <a:off x="475299" y="2878322"/>
              <a:ext cx="1904851" cy="3180705"/>
            </a:xfrm>
            <a:prstGeom prst="rect">
              <a:avLst/>
            </a:prstGeom>
            <a:noFill/>
            <a:ln>
              <a:noFill/>
            </a:ln>
          </p:spPr>
          <p:txBody>
            <a:bodyPr anchorCtr="0" anchor="t" bIns="149350" lIns="149350" spcFirstLastPara="1" rIns="149350" wrap="square" tIns="149350">
              <a:noAutofit/>
            </a:bodyPr>
            <a:lstStyle/>
            <a:p>
              <a:pPr indent="-228600" lvl="1" marL="228600" marR="0" rtl="0" algn="l">
                <a:lnSpc>
                  <a:spcPct val="90000"/>
                </a:lnSpc>
                <a:spcBef>
                  <a:spcPts val="0"/>
                </a:spcBef>
                <a:spcAft>
                  <a:spcPts val="0"/>
                </a:spcAft>
                <a:buClr>
                  <a:srgbClr val="000000"/>
                </a:buClr>
                <a:buSzPts val="2100"/>
                <a:buFont typeface="Arial"/>
                <a:buChar char="••"/>
              </a:pPr>
              <a:r>
                <a:rPr b="0" i="0" lang="en-US" sz="2100" u="none" cap="none" strike="noStrike">
                  <a:solidFill>
                    <a:schemeClr val="dk1"/>
                  </a:solidFill>
                  <a:latin typeface="Bricolage Grotesque"/>
                  <a:ea typeface="Bricolage Grotesque"/>
                  <a:cs typeface="Bricolage Grotesque"/>
                  <a:sym typeface="Bricolage Grotesque"/>
                </a:rPr>
                <a:t>Stop — Consider the purpose of the post.</a:t>
              </a:r>
              <a:endParaRPr b="0" i="0" sz="2100" u="none" cap="none" strike="noStrike">
                <a:solidFill>
                  <a:srgbClr val="000000"/>
                </a:solidFill>
                <a:latin typeface="Arial"/>
                <a:ea typeface="Arial"/>
                <a:cs typeface="Arial"/>
                <a:sym typeface="Arial"/>
              </a:endParaRPr>
            </a:p>
          </p:txBody>
        </p:sp>
        <p:sp>
          <p:nvSpPr>
            <p:cNvPr id="1331" name="Google Shape;1331;p87"/>
            <p:cNvSpPr/>
            <p:nvPr/>
          </p:nvSpPr>
          <p:spPr>
            <a:xfrm>
              <a:off x="2331724" y="2162503"/>
              <a:ext cx="650281" cy="503762"/>
            </a:xfrm>
            <a:prstGeom prst="rightArrow">
              <a:avLst>
                <a:gd fmla="val 60000" name="adj1"/>
                <a:gd fmla="val 50000" name="adj2"/>
              </a:avLst>
            </a:prstGeom>
            <a:solidFill>
              <a:srgbClr val="B1C0D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2" name="Google Shape;1332;p87"/>
            <p:cNvSpPr txBox="1"/>
            <p:nvPr/>
          </p:nvSpPr>
          <p:spPr>
            <a:xfrm>
              <a:off x="2331724" y="2263255"/>
              <a:ext cx="499152" cy="302258"/>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0" i="0" sz="1700" u="none" cap="none" strike="noStrike">
                <a:solidFill>
                  <a:schemeClr val="lt1"/>
                </a:solidFill>
                <a:latin typeface="Arial"/>
                <a:ea typeface="Arial"/>
                <a:cs typeface="Arial"/>
                <a:sym typeface="Arial"/>
              </a:endParaRPr>
            </a:p>
          </p:txBody>
        </p:sp>
        <p:sp>
          <p:nvSpPr>
            <p:cNvPr id="1333" name="Google Shape;1333;p87"/>
            <p:cNvSpPr/>
            <p:nvPr/>
          </p:nvSpPr>
          <p:spPr>
            <a:xfrm>
              <a:off x="3251935" y="2009708"/>
              <a:ext cx="2023377" cy="1214026"/>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4" name="Google Shape;1334;p87"/>
            <p:cNvSpPr txBox="1"/>
            <p:nvPr/>
          </p:nvSpPr>
          <p:spPr>
            <a:xfrm>
              <a:off x="3251935" y="2009708"/>
              <a:ext cx="2023377" cy="809351"/>
            </a:xfrm>
            <a:prstGeom prst="rect">
              <a:avLst/>
            </a:prstGeom>
            <a:noFill/>
            <a:ln>
              <a:noFill/>
            </a:ln>
          </p:spPr>
          <p:txBody>
            <a:bodyPr anchorCtr="0" anchor="t" bIns="80000" lIns="149350" spcFirstLastPara="1" rIns="149350" wrap="square" tIns="149350">
              <a:noAutofit/>
            </a:bodyPr>
            <a:lstStyle/>
            <a:p>
              <a:pPr indent="0" lvl="0" marL="0" marR="0" rtl="0" algn="l">
                <a:lnSpc>
                  <a:spcPct val="90000"/>
                </a:lnSpc>
                <a:spcBef>
                  <a:spcPts val="0"/>
                </a:spcBef>
                <a:spcAft>
                  <a:spcPts val="0"/>
                </a:spcAft>
                <a:buNone/>
              </a:pPr>
              <a:r>
                <a:rPr b="0" i="0" lang="en-US" sz="2100" u="none" cap="none" strike="noStrike">
                  <a:solidFill>
                    <a:schemeClr val="dk1"/>
                  </a:solidFill>
                  <a:latin typeface="Bricolage Grotesque"/>
                  <a:ea typeface="Bricolage Grotesque"/>
                  <a:cs typeface="Bricolage Grotesque"/>
                  <a:sym typeface="Bricolage Grotesque"/>
                </a:rPr>
                <a:t>Step 2: </a:t>
              </a:r>
              <a:br>
                <a:rPr b="0" i="0" lang="en-US" sz="2100" u="none" cap="none" strike="noStrike">
                  <a:solidFill>
                    <a:schemeClr val="dk1"/>
                  </a:solidFill>
                  <a:latin typeface="Bricolage Grotesque"/>
                  <a:ea typeface="Bricolage Grotesque"/>
                  <a:cs typeface="Bricolage Grotesque"/>
                  <a:sym typeface="Bricolage Grotesque"/>
                </a:rPr>
              </a:br>
              <a:endParaRPr b="0" i="0" sz="2100" u="none" cap="none" strike="noStrike">
                <a:solidFill>
                  <a:schemeClr val="dk1"/>
                </a:solidFill>
                <a:latin typeface="Bricolage Grotesque"/>
                <a:ea typeface="Bricolage Grotesque"/>
                <a:cs typeface="Bricolage Grotesque"/>
                <a:sym typeface="Bricolage Grotesque"/>
              </a:endParaRPr>
            </a:p>
          </p:txBody>
        </p:sp>
        <p:sp>
          <p:nvSpPr>
            <p:cNvPr id="1335" name="Google Shape;1335;p87"/>
            <p:cNvSpPr/>
            <p:nvPr/>
          </p:nvSpPr>
          <p:spPr>
            <a:xfrm>
              <a:off x="3666361" y="2819059"/>
              <a:ext cx="2023377" cy="3299231"/>
            </a:xfrm>
            <a:prstGeom prst="roundRect">
              <a:avLst>
                <a:gd fmla="val 10000" name="adj"/>
              </a:avLst>
            </a:prstGeom>
            <a:solidFill>
              <a:schemeClr val="lt1">
                <a:alpha val="89803"/>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6" name="Google Shape;1336;p87"/>
            <p:cNvSpPr txBox="1"/>
            <p:nvPr/>
          </p:nvSpPr>
          <p:spPr>
            <a:xfrm>
              <a:off x="3725624" y="2878322"/>
              <a:ext cx="1904851" cy="3180705"/>
            </a:xfrm>
            <a:prstGeom prst="rect">
              <a:avLst/>
            </a:prstGeom>
            <a:noFill/>
            <a:ln>
              <a:noFill/>
            </a:ln>
          </p:spPr>
          <p:txBody>
            <a:bodyPr anchorCtr="0" anchor="t" bIns="149350" lIns="149350" spcFirstLastPara="1" rIns="149350" wrap="square" tIns="149350">
              <a:noAutofit/>
            </a:bodyPr>
            <a:lstStyle/>
            <a:p>
              <a:pPr indent="-228600" lvl="1" marL="228600" marR="0" rtl="0" algn="l">
                <a:lnSpc>
                  <a:spcPct val="90000"/>
                </a:lnSpc>
                <a:spcBef>
                  <a:spcPts val="0"/>
                </a:spcBef>
                <a:spcAft>
                  <a:spcPts val="0"/>
                </a:spcAft>
                <a:buClr>
                  <a:srgbClr val="000000"/>
                </a:buClr>
                <a:buSzPts val="2100"/>
                <a:buFont typeface="Arial"/>
                <a:buChar char="••"/>
              </a:pPr>
              <a:r>
                <a:rPr b="0" i="0" lang="en-US" sz="2100" u="none" cap="none" strike="noStrike">
                  <a:solidFill>
                    <a:schemeClr val="dk1"/>
                  </a:solidFill>
                  <a:latin typeface="Bricolage Grotesque"/>
                  <a:ea typeface="Bricolage Grotesque"/>
                  <a:cs typeface="Bricolage Grotesque"/>
                  <a:sym typeface="Bricolage Grotesque"/>
                </a:rPr>
                <a:t>Investigate Source — Use fact-checking sites.</a:t>
              </a:r>
              <a:endParaRPr/>
            </a:p>
          </p:txBody>
        </p:sp>
        <p:sp>
          <p:nvSpPr>
            <p:cNvPr id="1337" name="Google Shape;1337;p87"/>
            <p:cNvSpPr/>
            <p:nvPr/>
          </p:nvSpPr>
          <p:spPr>
            <a:xfrm>
              <a:off x="5582049" y="2162503"/>
              <a:ext cx="650281" cy="503762"/>
            </a:xfrm>
            <a:prstGeom prst="rightArrow">
              <a:avLst>
                <a:gd fmla="val 60000" name="adj1"/>
                <a:gd fmla="val 50000" name="adj2"/>
              </a:avLst>
            </a:prstGeom>
            <a:solidFill>
              <a:srgbClr val="B1C0D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8" name="Google Shape;1338;p87"/>
            <p:cNvSpPr txBox="1"/>
            <p:nvPr/>
          </p:nvSpPr>
          <p:spPr>
            <a:xfrm>
              <a:off x="5582049" y="2263255"/>
              <a:ext cx="499152" cy="302258"/>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0" i="0" sz="1700" u="none" cap="none" strike="noStrike">
                <a:solidFill>
                  <a:schemeClr val="lt1"/>
                </a:solidFill>
                <a:latin typeface="Arial"/>
                <a:ea typeface="Arial"/>
                <a:cs typeface="Arial"/>
                <a:sym typeface="Arial"/>
              </a:endParaRPr>
            </a:p>
          </p:txBody>
        </p:sp>
        <p:sp>
          <p:nvSpPr>
            <p:cNvPr id="1339" name="Google Shape;1339;p87"/>
            <p:cNvSpPr/>
            <p:nvPr/>
          </p:nvSpPr>
          <p:spPr>
            <a:xfrm>
              <a:off x="6502260" y="2009708"/>
              <a:ext cx="2023377" cy="1214026"/>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0" name="Google Shape;1340;p87"/>
            <p:cNvSpPr txBox="1"/>
            <p:nvPr/>
          </p:nvSpPr>
          <p:spPr>
            <a:xfrm>
              <a:off x="6502260" y="2009708"/>
              <a:ext cx="2023377" cy="809351"/>
            </a:xfrm>
            <a:prstGeom prst="rect">
              <a:avLst/>
            </a:prstGeom>
            <a:noFill/>
            <a:ln>
              <a:noFill/>
            </a:ln>
          </p:spPr>
          <p:txBody>
            <a:bodyPr anchorCtr="0" anchor="t" bIns="80000" lIns="149350" spcFirstLastPara="1" rIns="149350" wrap="square" tIns="149350">
              <a:noAutofit/>
            </a:bodyPr>
            <a:lstStyle/>
            <a:p>
              <a:pPr indent="0" lvl="0" marL="0" marR="0" rtl="0" algn="l">
                <a:lnSpc>
                  <a:spcPct val="90000"/>
                </a:lnSpc>
                <a:spcBef>
                  <a:spcPts val="0"/>
                </a:spcBef>
                <a:spcAft>
                  <a:spcPts val="0"/>
                </a:spcAft>
                <a:buNone/>
              </a:pPr>
              <a:r>
                <a:rPr b="0" i="0" lang="en-US" sz="2100" u="none" cap="none" strike="noStrike">
                  <a:solidFill>
                    <a:schemeClr val="dk1"/>
                  </a:solidFill>
                  <a:latin typeface="Bricolage Grotesque"/>
                  <a:ea typeface="Bricolage Grotesque"/>
                  <a:cs typeface="Bricolage Grotesque"/>
                  <a:sym typeface="Bricolage Grotesque"/>
                </a:rPr>
                <a:t>Step 3: </a:t>
              </a:r>
              <a:br>
                <a:rPr b="0" i="0" lang="en-US" sz="2100" u="none" cap="none" strike="noStrike">
                  <a:solidFill>
                    <a:schemeClr val="dk1"/>
                  </a:solidFill>
                  <a:latin typeface="Bricolage Grotesque"/>
                  <a:ea typeface="Bricolage Grotesque"/>
                  <a:cs typeface="Bricolage Grotesque"/>
                  <a:sym typeface="Bricolage Grotesque"/>
                </a:rPr>
              </a:br>
              <a:endParaRPr b="0" i="0" sz="2100" u="none" cap="none" strike="noStrike">
                <a:solidFill>
                  <a:schemeClr val="dk1"/>
                </a:solidFill>
                <a:latin typeface="Bricolage Grotesque"/>
                <a:ea typeface="Bricolage Grotesque"/>
                <a:cs typeface="Bricolage Grotesque"/>
                <a:sym typeface="Bricolage Grotesque"/>
              </a:endParaRPr>
            </a:p>
          </p:txBody>
        </p:sp>
        <p:sp>
          <p:nvSpPr>
            <p:cNvPr id="1341" name="Google Shape;1341;p87"/>
            <p:cNvSpPr/>
            <p:nvPr/>
          </p:nvSpPr>
          <p:spPr>
            <a:xfrm>
              <a:off x="6916686" y="2819059"/>
              <a:ext cx="2023377" cy="3299231"/>
            </a:xfrm>
            <a:prstGeom prst="roundRect">
              <a:avLst>
                <a:gd fmla="val 10000" name="adj"/>
              </a:avLst>
            </a:prstGeom>
            <a:solidFill>
              <a:schemeClr val="lt1">
                <a:alpha val="89803"/>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2" name="Google Shape;1342;p87"/>
            <p:cNvSpPr txBox="1"/>
            <p:nvPr/>
          </p:nvSpPr>
          <p:spPr>
            <a:xfrm>
              <a:off x="6975949" y="2878322"/>
              <a:ext cx="1904851" cy="3180705"/>
            </a:xfrm>
            <a:prstGeom prst="rect">
              <a:avLst/>
            </a:prstGeom>
            <a:noFill/>
            <a:ln>
              <a:noFill/>
            </a:ln>
          </p:spPr>
          <p:txBody>
            <a:bodyPr anchorCtr="0" anchor="t" bIns="149350" lIns="149350" spcFirstLastPara="1" rIns="149350" wrap="square" tIns="149350">
              <a:noAutofit/>
            </a:bodyPr>
            <a:lstStyle/>
            <a:p>
              <a:pPr indent="-228600" lvl="1" marL="228600" marR="0" rtl="0" algn="l">
                <a:lnSpc>
                  <a:spcPct val="90000"/>
                </a:lnSpc>
                <a:spcBef>
                  <a:spcPts val="0"/>
                </a:spcBef>
                <a:spcAft>
                  <a:spcPts val="0"/>
                </a:spcAft>
                <a:buClr>
                  <a:srgbClr val="000000"/>
                </a:buClr>
                <a:buSzPts val="2100"/>
                <a:buFont typeface="Arial"/>
                <a:buChar char="••"/>
              </a:pPr>
              <a:r>
                <a:rPr b="0" i="0" lang="en-US" sz="2100" u="none" cap="none" strike="noStrike">
                  <a:solidFill>
                    <a:schemeClr val="dk1"/>
                  </a:solidFill>
                  <a:latin typeface="Bricolage Grotesque"/>
                  <a:ea typeface="Bricolage Grotesque"/>
                  <a:cs typeface="Bricolage Grotesque"/>
                  <a:sym typeface="Bricolage Grotesque"/>
                </a:rPr>
                <a:t>Find Better Coverage — Search for credible coverage of the same topic.</a:t>
              </a:r>
              <a:endParaRPr/>
            </a:p>
          </p:txBody>
        </p:sp>
        <p:sp>
          <p:nvSpPr>
            <p:cNvPr id="1343" name="Google Shape;1343;p87"/>
            <p:cNvSpPr/>
            <p:nvPr/>
          </p:nvSpPr>
          <p:spPr>
            <a:xfrm>
              <a:off x="8832374" y="2162503"/>
              <a:ext cx="650281" cy="503762"/>
            </a:xfrm>
            <a:prstGeom prst="rightArrow">
              <a:avLst>
                <a:gd fmla="val 60000" name="adj1"/>
                <a:gd fmla="val 50000" name="adj2"/>
              </a:avLst>
            </a:prstGeom>
            <a:solidFill>
              <a:srgbClr val="B1C0D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4" name="Google Shape;1344;p87"/>
            <p:cNvSpPr txBox="1"/>
            <p:nvPr/>
          </p:nvSpPr>
          <p:spPr>
            <a:xfrm>
              <a:off x="8832374" y="2263255"/>
              <a:ext cx="499152" cy="302258"/>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0" i="0" sz="1700" u="none" cap="none" strike="noStrike">
                <a:solidFill>
                  <a:schemeClr val="lt1"/>
                </a:solidFill>
                <a:latin typeface="Arial"/>
                <a:ea typeface="Arial"/>
                <a:cs typeface="Arial"/>
                <a:sym typeface="Arial"/>
              </a:endParaRPr>
            </a:p>
          </p:txBody>
        </p:sp>
        <p:sp>
          <p:nvSpPr>
            <p:cNvPr id="1345" name="Google Shape;1345;p87"/>
            <p:cNvSpPr/>
            <p:nvPr/>
          </p:nvSpPr>
          <p:spPr>
            <a:xfrm>
              <a:off x="9752585" y="2009708"/>
              <a:ext cx="2023377" cy="1214026"/>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6" name="Google Shape;1346;p87"/>
            <p:cNvSpPr txBox="1"/>
            <p:nvPr/>
          </p:nvSpPr>
          <p:spPr>
            <a:xfrm>
              <a:off x="9752585" y="2009708"/>
              <a:ext cx="2023377" cy="809351"/>
            </a:xfrm>
            <a:prstGeom prst="rect">
              <a:avLst/>
            </a:prstGeom>
            <a:noFill/>
            <a:ln>
              <a:noFill/>
            </a:ln>
          </p:spPr>
          <p:txBody>
            <a:bodyPr anchorCtr="0" anchor="t" bIns="80000" lIns="149350" spcFirstLastPara="1" rIns="149350" wrap="square" tIns="149350">
              <a:noAutofit/>
            </a:bodyPr>
            <a:lstStyle/>
            <a:p>
              <a:pPr indent="0" lvl="0" marL="0" marR="0" rtl="0" algn="l">
                <a:lnSpc>
                  <a:spcPct val="90000"/>
                </a:lnSpc>
                <a:spcBef>
                  <a:spcPts val="0"/>
                </a:spcBef>
                <a:spcAft>
                  <a:spcPts val="0"/>
                </a:spcAft>
                <a:buNone/>
              </a:pPr>
              <a:r>
                <a:rPr b="0" i="0" lang="en-US" sz="2100" u="none" cap="none" strike="noStrike">
                  <a:solidFill>
                    <a:schemeClr val="dk1"/>
                  </a:solidFill>
                  <a:latin typeface="Bricolage Grotesque"/>
                  <a:ea typeface="Bricolage Grotesque"/>
                  <a:cs typeface="Bricolage Grotesque"/>
                  <a:sym typeface="Bricolage Grotesque"/>
                </a:rPr>
                <a:t>Step 4: </a:t>
              </a:r>
              <a:br>
                <a:rPr b="0" i="0" lang="en-US" sz="2100" u="none" cap="none" strike="noStrike">
                  <a:solidFill>
                    <a:schemeClr val="dk1"/>
                  </a:solidFill>
                  <a:latin typeface="Bricolage Grotesque"/>
                  <a:ea typeface="Bricolage Grotesque"/>
                  <a:cs typeface="Bricolage Grotesque"/>
                  <a:sym typeface="Bricolage Grotesque"/>
                </a:rPr>
              </a:br>
              <a:endParaRPr b="0" i="0" sz="2100" u="none" cap="none" strike="noStrike">
                <a:solidFill>
                  <a:schemeClr val="dk1"/>
                </a:solidFill>
                <a:latin typeface="Arial"/>
                <a:ea typeface="Arial"/>
                <a:cs typeface="Arial"/>
                <a:sym typeface="Arial"/>
              </a:endParaRPr>
            </a:p>
          </p:txBody>
        </p:sp>
        <p:sp>
          <p:nvSpPr>
            <p:cNvPr id="1347" name="Google Shape;1347;p87"/>
            <p:cNvSpPr/>
            <p:nvPr/>
          </p:nvSpPr>
          <p:spPr>
            <a:xfrm>
              <a:off x="10167011" y="2819059"/>
              <a:ext cx="2023377" cy="3299231"/>
            </a:xfrm>
            <a:prstGeom prst="roundRect">
              <a:avLst>
                <a:gd fmla="val 10000" name="adj"/>
              </a:avLst>
            </a:prstGeom>
            <a:solidFill>
              <a:schemeClr val="lt1">
                <a:alpha val="89803"/>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8" name="Google Shape;1348;p87"/>
            <p:cNvSpPr txBox="1"/>
            <p:nvPr/>
          </p:nvSpPr>
          <p:spPr>
            <a:xfrm>
              <a:off x="10226274" y="2878322"/>
              <a:ext cx="1904851" cy="3180705"/>
            </a:xfrm>
            <a:prstGeom prst="rect">
              <a:avLst/>
            </a:prstGeom>
            <a:noFill/>
            <a:ln>
              <a:noFill/>
            </a:ln>
          </p:spPr>
          <p:txBody>
            <a:bodyPr anchorCtr="0" anchor="t" bIns="149350" lIns="149350" spcFirstLastPara="1" rIns="149350" wrap="square" tIns="149350">
              <a:noAutofit/>
            </a:bodyPr>
            <a:lstStyle/>
            <a:p>
              <a:pPr indent="-228600" lvl="1" marL="228600" marR="0" rtl="0" algn="l">
                <a:lnSpc>
                  <a:spcPct val="90000"/>
                </a:lnSpc>
                <a:spcBef>
                  <a:spcPts val="0"/>
                </a:spcBef>
                <a:spcAft>
                  <a:spcPts val="0"/>
                </a:spcAft>
                <a:buClr>
                  <a:srgbClr val="000000"/>
                </a:buClr>
                <a:buSzPts val="2100"/>
                <a:buFont typeface="Arial"/>
                <a:buChar char="••"/>
              </a:pPr>
              <a:r>
                <a:rPr b="0" i="0" lang="en-US" sz="2100" u="none" cap="none" strike="noStrike">
                  <a:solidFill>
                    <a:schemeClr val="dk1"/>
                  </a:solidFill>
                  <a:latin typeface="Bricolage Grotesque"/>
                  <a:ea typeface="Bricolage Grotesque"/>
                  <a:cs typeface="Bricolage Grotesque"/>
                  <a:sym typeface="Bricolage Grotesque"/>
                </a:rPr>
                <a:t>Trace Claims — Reverse search key quotes or images.</a:t>
              </a:r>
              <a:endParaRPr b="0" i="0" sz="2100" u="none" cap="none" strike="noStrike">
                <a:solidFill>
                  <a:schemeClr val="dk1"/>
                </a:solidFill>
                <a:latin typeface="Arial"/>
                <a:ea typeface="Arial"/>
                <a:cs typeface="Arial"/>
                <a:sym typeface="Arial"/>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2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How the Activity Works</a:t>
            </a:r>
            <a:br>
              <a:rPr lang="en-US">
                <a:solidFill>
                  <a:schemeClr val="dk1"/>
                </a:solidFill>
                <a:latin typeface="Bricolage Grotesque"/>
                <a:ea typeface="Bricolage Grotesque"/>
                <a:cs typeface="Bricolage Grotesque"/>
                <a:sym typeface="Bricolage Grotesque"/>
              </a:rPr>
            </a:br>
            <a:endParaRPr/>
          </a:p>
        </p:txBody>
      </p:sp>
      <p:sp>
        <p:nvSpPr>
          <p:cNvPr id="220" name="Google Shape;220;p27"/>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Respond to poll questions using Mentimeter.</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Consider your own digital habits while engaging.</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Discussion will follow based on group results.</a:t>
            </a:r>
            <a:endParaRPr>
              <a:solidFill>
                <a:schemeClr val="dk1"/>
              </a:solidFill>
            </a:endParaRPr>
          </a:p>
        </p:txBody>
      </p:sp>
      <p:sp>
        <p:nvSpPr>
          <p:cNvPr id="221" name="Google Shape;221;p2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22" name="Google Shape;222;p27"/>
          <p:cNvGrpSpPr/>
          <p:nvPr/>
        </p:nvGrpSpPr>
        <p:grpSpPr>
          <a:xfrm>
            <a:off x="790770" y="-112458"/>
            <a:ext cx="1427175" cy="786776"/>
            <a:chOff x="0" y="-38100"/>
            <a:chExt cx="373234" cy="205757"/>
          </a:xfrm>
        </p:grpSpPr>
        <p:sp>
          <p:nvSpPr>
            <p:cNvPr id="223" name="Google Shape;223;p2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4" name="Google Shape;224;p2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25" name="Google Shape;225;p27"/>
          <p:cNvGrpSpPr/>
          <p:nvPr/>
        </p:nvGrpSpPr>
        <p:grpSpPr>
          <a:xfrm>
            <a:off x="0" y="-112458"/>
            <a:ext cx="315272" cy="786776"/>
            <a:chOff x="0" y="-38100"/>
            <a:chExt cx="82450" cy="205757"/>
          </a:xfrm>
        </p:grpSpPr>
        <p:sp>
          <p:nvSpPr>
            <p:cNvPr id="226" name="Google Shape;226;p2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7" name="Google Shape;227;p2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28" name="Google Shape;228;p27"/>
          <p:cNvGrpSpPr/>
          <p:nvPr/>
        </p:nvGrpSpPr>
        <p:grpSpPr>
          <a:xfrm>
            <a:off x="0" y="1116904"/>
            <a:ext cx="503883" cy="1931922"/>
            <a:chOff x="0" y="-38100"/>
            <a:chExt cx="131775" cy="505235"/>
          </a:xfrm>
        </p:grpSpPr>
        <p:sp>
          <p:nvSpPr>
            <p:cNvPr id="229" name="Google Shape;229;p2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0" name="Google Shape;230;p2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2" name="Shape 1352"/>
        <p:cNvGrpSpPr/>
        <p:nvPr/>
      </p:nvGrpSpPr>
      <p:grpSpPr>
        <a:xfrm>
          <a:off x="0" y="0"/>
          <a:ext cx="0" cy="0"/>
          <a:chOff x="0" y="0"/>
          <a:chExt cx="0" cy="0"/>
        </a:xfrm>
      </p:grpSpPr>
      <p:sp>
        <p:nvSpPr>
          <p:cNvPr id="1353" name="Google Shape;1353;p8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What Did You Find?</a:t>
            </a:r>
            <a:endParaRPr/>
          </a:p>
        </p:txBody>
      </p:sp>
      <p:sp>
        <p:nvSpPr>
          <p:cNvPr id="1354" name="Google Shape;1354;p88"/>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Don’t Forget to</a:t>
            </a:r>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 → Trace claims.</a:t>
            </a:r>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 → Investigate source.</a:t>
            </a:r>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 → Trace images.</a:t>
            </a:r>
            <a:endParaRPr/>
          </a:p>
        </p:txBody>
      </p:sp>
      <p:sp>
        <p:nvSpPr>
          <p:cNvPr id="1355" name="Google Shape;1355;p8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356" name="Google Shape;1356;p88"/>
          <p:cNvGrpSpPr/>
          <p:nvPr/>
        </p:nvGrpSpPr>
        <p:grpSpPr>
          <a:xfrm>
            <a:off x="790770" y="-112458"/>
            <a:ext cx="1427175" cy="786776"/>
            <a:chOff x="0" y="-38100"/>
            <a:chExt cx="373234" cy="205757"/>
          </a:xfrm>
        </p:grpSpPr>
        <p:sp>
          <p:nvSpPr>
            <p:cNvPr id="1357" name="Google Shape;1357;p8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58" name="Google Shape;1358;p8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59" name="Google Shape;1359;p88"/>
          <p:cNvGrpSpPr/>
          <p:nvPr/>
        </p:nvGrpSpPr>
        <p:grpSpPr>
          <a:xfrm>
            <a:off x="0" y="-112458"/>
            <a:ext cx="315272" cy="786776"/>
            <a:chOff x="0" y="-38100"/>
            <a:chExt cx="82450" cy="205757"/>
          </a:xfrm>
        </p:grpSpPr>
        <p:sp>
          <p:nvSpPr>
            <p:cNvPr id="1360" name="Google Shape;1360;p8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61" name="Google Shape;1361;p8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62" name="Google Shape;1362;p88"/>
          <p:cNvGrpSpPr/>
          <p:nvPr/>
        </p:nvGrpSpPr>
        <p:grpSpPr>
          <a:xfrm>
            <a:off x="0" y="1116904"/>
            <a:ext cx="503883" cy="1931922"/>
            <a:chOff x="0" y="-38100"/>
            <a:chExt cx="131775" cy="505235"/>
          </a:xfrm>
        </p:grpSpPr>
        <p:sp>
          <p:nvSpPr>
            <p:cNvPr id="1363" name="Google Shape;1363;p8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64" name="Google Shape;1364;p8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8" name="Shape 1368"/>
        <p:cNvGrpSpPr/>
        <p:nvPr/>
      </p:nvGrpSpPr>
      <p:grpSpPr>
        <a:xfrm>
          <a:off x="0" y="0"/>
          <a:ext cx="0" cy="0"/>
          <a:chOff x="0" y="0"/>
          <a:chExt cx="0" cy="0"/>
        </a:xfrm>
      </p:grpSpPr>
      <p:sp>
        <p:nvSpPr>
          <p:cNvPr id="1369" name="Google Shape;1369;p89"/>
          <p:cNvSpPr txBox="1"/>
          <p:nvPr>
            <p:ph type="ctrTitle"/>
          </p:nvPr>
        </p:nvSpPr>
        <p:spPr>
          <a:xfrm>
            <a:off x="4002289"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1800"/>
              <a:buNone/>
            </a:pPr>
            <a:r>
              <a:rPr b="1" lang="en-US">
                <a:solidFill>
                  <a:schemeClr val="dk1"/>
                </a:solidFill>
                <a:latin typeface="Bricolage Grotesque"/>
                <a:ea typeface="Bricolage Grotesque"/>
                <a:cs typeface="Bricolage Grotesque"/>
                <a:sym typeface="Bricolage Grotesque"/>
              </a:rPr>
              <a:t>SIFT - Key to Critical Thinking</a:t>
            </a:r>
            <a:endParaRPr/>
          </a:p>
        </p:txBody>
      </p:sp>
      <p:sp>
        <p:nvSpPr>
          <p:cNvPr id="1370" name="Google Shape;1370;p89"/>
          <p:cNvSpPr txBox="1"/>
          <p:nvPr>
            <p:ph idx="1" type="subTitle"/>
          </p:nvPr>
        </p:nvSpPr>
        <p:spPr>
          <a:xfrm>
            <a:off x="1013345" y="2589663"/>
            <a:ext cx="16428493" cy="7059304"/>
          </a:xfrm>
          <a:prstGeom prst="rect">
            <a:avLst/>
          </a:prstGeom>
          <a:noFill/>
          <a:ln cap="flat" cmpd="sng" w="9525">
            <a:solidFill>
              <a:schemeClr val="dk2"/>
            </a:solidFill>
            <a:prstDash val="solid"/>
            <a:round/>
            <a:headEnd len="sm" w="sm" type="none"/>
            <a:tailEnd len="sm" w="sm" type="none"/>
          </a:ln>
        </p:spPr>
        <p:txBody>
          <a:bodyPr anchorCtr="0" anchor="t" bIns="45700" lIns="91425" spcFirstLastPara="1" rIns="91425" wrap="square" tIns="45700">
            <a:normAutofit/>
          </a:bodyPr>
          <a:lstStyle/>
          <a:p>
            <a:pPr indent="-514350" lvl="0" marL="539750" rtl="0" algn="l">
              <a:lnSpc>
                <a:spcPct val="2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Always pause and evaluate content before acting.</a:t>
            </a:r>
            <a:endParaRPr/>
          </a:p>
          <a:p>
            <a:pPr indent="-514350" lvl="0" marL="539750" rtl="0" algn="l">
              <a:lnSpc>
                <a:spcPct val="2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Fact-check sources using reputable tools.</a:t>
            </a:r>
            <a:endParaRPr/>
          </a:p>
          <a:p>
            <a:pPr indent="-514350" lvl="0" marL="539750" rtl="0" algn="l">
              <a:lnSpc>
                <a:spcPct val="2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Understand the original context behind claims or images.</a:t>
            </a:r>
            <a:endParaRPr/>
          </a:p>
          <a:p>
            <a:pPr indent="-514350" lvl="0" marL="539750" rtl="0" algn="l">
              <a:lnSpc>
                <a:spcPct val="2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Spread awareness about identifying misinformation in your networks.</a:t>
            </a:r>
            <a:endParaRPr/>
          </a:p>
          <a:p>
            <a:pPr indent="-514350" lvl="0" marL="539750" rtl="0" algn="l">
              <a:lnSpc>
                <a:spcPct val="2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Encourage others to think critically before believing online content.</a:t>
            </a:r>
            <a:endParaRPr>
              <a:solidFill>
                <a:schemeClr val="dk1"/>
              </a:solidFill>
            </a:endParaRPr>
          </a:p>
        </p:txBody>
      </p:sp>
      <p:sp>
        <p:nvSpPr>
          <p:cNvPr id="1371" name="Google Shape;1371;p8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372" name="Google Shape;1372;p89"/>
          <p:cNvGrpSpPr/>
          <p:nvPr/>
        </p:nvGrpSpPr>
        <p:grpSpPr>
          <a:xfrm>
            <a:off x="790770" y="-112458"/>
            <a:ext cx="1427175" cy="786776"/>
            <a:chOff x="0" y="-38100"/>
            <a:chExt cx="373234" cy="205757"/>
          </a:xfrm>
        </p:grpSpPr>
        <p:sp>
          <p:nvSpPr>
            <p:cNvPr id="1373" name="Google Shape;1373;p8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74" name="Google Shape;1374;p8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75" name="Google Shape;1375;p89"/>
          <p:cNvGrpSpPr/>
          <p:nvPr/>
        </p:nvGrpSpPr>
        <p:grpSpPr>
          <a:xfrm>
            <a:off x="0" y="-112458"/>
            <a:ext cx="315272" cy="786776"/>
            <a:chOff x="0" y="-38100"/>
            <a:chExt cx="82450" cy="205757"/>
          </a:xfrm>
        </p:grpSpPr>
        <p:sp>
          <p:nvSpPr>
            <p:cNvPr id="1376" name="Google Shape;1376;p8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77" name="Google Shape;1377;p8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78" name="Google Shape;1378;p89"/>
          <p:cNvGrpSpPr/>
          <p:nvPr/>
        </p:nvGrpSpPr>
        <p:grpSpPr>
          <a:xfrm>
            <a:off x="0" y="1116904"/>
            <a:ext cx="503883" cy="1931922"/>
            <a:chOff x="0" y="-38100"/>
            <a:chExt cx="131775" cy="505235"/>
          </a:xfrm>
        </p:grpSpPr>
        <p:sp>
          <p:nvSpPr>
            <p:cNvPr id="1379" name="Google Shape;1379;p8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80" name="Google Shape;1380;p8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4" name="Shape 1384"/>
        <p:cNvGrpSpPr/>
        <p:nvPr/>
      </p:nvGrpSpPr>
      <p:grpSpPr>
        <a:xfrm>
          <a:off x="0" y="0"/>
          <a:ext cx="0" cy="0"/>
          <a:chOff x="0" y="0"/>
          <a:chExt cx="0" cy="0"/>
        </a:xfrm>
      </p:grpSpPr>
      <p:sp>
        <p:nvSpPr>
          <p:cNvPr id="1385" name="Google Shape;1385;p9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Introduction to AI-Generated Content </a:t>
            </a:r>
            <a:endParaRPr b="1"/>
          </a:p>
        </p:txBody>
      </p:sp>
      <p:sp>
        <p:nvSpPr>
          <p:cNvPr id="1386" name="Google Shape;1386;p9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387" name="Google Shape;1387;p90"/>
          <p:cNvGrpSpPr/>
          <p:nvPr/>
        </p:nvGrpSpPr>
        <p:grpSpPr>
          <a:xfrm>
            <a:off x="790770" y="-112458"/>
            <a:ext cx="1427175" cy="786776"/>
            <a:chOff x="0" y="-38100"/>
            <a:chExt cx="373234" cy="205757"/>
          </a:xfrm>
        </p:grpSpPr>
        <p:sp>
          <p:nvSpPr>
            <p:cNvPr id="1388" name="Google Shape;1388;p9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89" name="Google Shape;1389;p9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90" name="Google Shape;1390;p90"/>
          <p:cNvGrpSpPr/>
          <p:nvPr/>
        </p:nvGrpSpPr>
        <p:grpSpPr>
          <a:xfrm>
            <a:off x="0" y="-112458"/>
            <a:ext cx="315272" cy="786776"/>
            <a:chOff x="0" y="-38100"/>
            <a:chExt cx="82450" cy="205757"/>
          </a:xfrm>
        </p:grpSpPr>
        <p:sp>
          <p:nvSpPr>
            <p:cNvPr id="1391" name="Google Shape;1391;p9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92" name="Google Shape;1392;p9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93" name="Google Shape;1393;p90"/>
          <p:cNvGrpSpPr/>
          <p:nvPr/>
        </p:nvGrpSpPr>
        <p:grpSpPr>
          <a:xfrm>
            <a:off x="0" y="1116904"/>
            <a:ext cx="503883" cy="1931922"/>
            <a:chOff x="0" y="-38100"/>
            <a:chExt cx="131775" cy="505235"/>
          </a:xfrm>
        </p:grpSpPr>
        <p:sp>
          <p:nvSpPr>
            <p:cNvPr id="1394" name="Google Shape;1394;p9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95" name="Google Shape;1395;p9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396" name="Google Shape;1396;p90"/>
          <p:cNvSpPr txBox="1"/>
          <p:nvPr/>
        </p:nvSpPr>
        <p:spPr>
          <a:xfrm>
            <a:off x="920853" y="2447312"/>
            <a:ext cx="16520984" cy="7617941"/>
          </a:xfrm>
          <a:prstGeom prst="rect">
            <a:avLst/>
          </a:prstGeom>
          <a:noFill/>
          <a:ln>
            <a:noFill/>
          </a:ln>
        </p:spPr>
        <p:txBody>
          <a:bodyPr anchorCtr="0" anchor="t" bIns="45700" lIns="91425" spcFirstLastPara="1" rIns="91425" wrap="square" tIns="45700">
            <a:normAutofit/>
          </a:bodyPr>
          <a:lstStyle/>
          <a:p>
            <a:pPr indent="-431800" lvl="0" marL="457200" marR="0" rtl="0" algn="l">
              <a:lnSpc>
                <a:spcPct val="100000"/>
              </a:lnSpc>
              <a:spcBef>
                <a:spcPts val="640"/>
              </a:spcBef>
              <a:spcAft>
                <a:spcPts val="0"/>
              </a:spcAft>
              <a:buClr>
                <a:srgbClr val="888888"/>
              </a:buClr>
              <a:buSzPts val="3200"/>
              <a:buFont typeface="Arial"/>
              <a:buNone/>
            </a:pPr>
            <a:r>
              <a:rPr b="0" i="0" lang="en-US" sz="4000" u="none" cap="none" strike="noStrike">
                <a:solidFill>
                  <a:schemeClr val="dk1"/>
                </a:solidFill>
                <a:latin typeface="Calibri"/>
                <a:ea typeface="Calibri"/>
                <a:cs typeface="Calibri"/>
                <a:sym typeface="Calibri"/>
              </a:rPr>
              <a:t>AI-generated content refers to text, images, videos, or audio created using artificial intelligence algorithms.</a:t>
            </a:r>
            <a:endParaRPr/>
          </a:p>
          <a:p>
            <a:pPr indent="-431800" lvl="0" marL="457200" marR="0" rtl="0" algn="l">
              <a:lnSpc>
                <a:spcPct val="100000"/>
              </a:lnSpc>
              <a:spcBef>
                <a:spcPts val="640"/>
              </a:spcBef>
              <a:spcAft>
                <a:spcPts val="0"/>
              </a:spcAft>
              <a:buClr>
                <a:srgbClr val="888888"/>
              </a:buClr>
              <a:buSzPts val="3200"/>
              <a:buFont typeface="Arial"/>
              <a:buNone/>
            </a:pPr>
            <a:r>
              <a:t/>
            </a:r>
            <a:endParaRPr b="0" i="0" sz="4000" u="none" cap="none" strike="noStrike">
              <a:solidFill>
                <a:schemeClr val="dk1"/>
              </a:solidFill>
              <a:latin typeface="Calibri"/>
              <a:ea typeface="Calibri"/>
              <a:cs typeface="Calibri"/>
              <a:sym typeface="Calibri"/>
            </a:endParaRPr>
          </a:p>
          <a:p>
            <a:pPr indent="-431800" lvl="0" marL="457200" marR="0" rtl="0" algn="l">
              <a:lnSpc>
                <a:spcPct val="100000"/>
              </a:lnSpc>
              <a:spcBef>
                <a:spcPts val="640"/>
              </a:spcBef>
              <a:spcAft>
                <a:spcPts val="0"/>
              </a:spcAft>
              <a:buClr>
                <a:srgbClr val="888888"/>
              </a:buClr>
              <a:buSzPts val="3200"/>
              <a:buFont typeface="Arial"/>
              <a:buNone/>
            </a:pPr>
            <a:r>
              <a:rPr b="0" i="0" lang="en-US" sz="4000" u="none" cap="none" strike="noStrike">
                <a:solidFill>
                  <a:schemeClr val="dk1"/>
                </a:solidFill>
                <a:latin typeface="Calibri"/>
                <a:ea typeface="Calibri"/>
                <a:cs typeface="Calibri"/>
                <a:sym typeface="Calibri"/>
              </a:rPr>
              <a:t>Examples include:</a:t>
            </a:r>
            <a:endParaRPr/>
          </a:p>
          <a:p>
            <a:pPr indent="-431800" lvl="0" marL="457200" marR="0" rtl="0" algn="l">
              <a:lnSpc>
                <a:spcPct val="100000"/>
              </a:lnSpc>
              <a:spcBef>
                <a:spcPts val="640"/>
              </a:spcBef>
              <a:spcAft>
                <a:spcPts val="0"/>
              </a:spcAft>
              <a:buClr>
                <a:srgbClr val="888888"/>
              </a:buClr>
              <a:buSzPts val="3200"/>
              <a:buFont typeface="Arial"/>
              <a:buNone/>
            </a:pPr>
            <a:r>
              <a:rPr b="0" i="0" lang="en-US" sz="4000" u="none" cap="none" strike="noStrike">
                <a:solidFill>
                  <a:schemeClr val="dk1"/>
                </a:solidFill>
                <a:latin typeface="Calibri"/>
                <a:ea typeface="Calibri"/>
                <a:cs typeface="Calibri"/>
                <a:sym typeface="Calibri"/>
              </a:rPr>
              <a:t>• Text: Chatbots, automated news articles</a:t>
            </a:r>
            <a:endParaRPr/>
          </a:p>
          <a:p>
            <a:pPr indent="-431800" lvl="0" marL="457200" marR="0" rtl="0" algn="l">
              <a:lnSpc>
                <a:spcPct val="100000"/>
              </a:lnSpc>
              <a:spcBef>
                <a:spcPts val="640"/>
              </a:spcBef>
              <a:spcAft>
                <a:spcPts val="0"/>
              </a:spcAft>
              <a:buClr>
                <a:srgbClr val="888888"/>
              </a:buClr>
              <a:buSzPts val="3200"/>
              <a:buFont typeface="Arial"/>
              <a:buNone/>
            </a:pPr>
            <a:r>
              <a:rPr b="0" i="0" lang="en-US" sz="4000" u="none" cap="none" strike="noStrike">
                <a:solidFill>
                  <a:schemeClr val="dk1"/>
                </a:solidFill>
                <a:latin typeface="Calibri"/>
                <a:ea typeface="Calibri"/>
                <a:cs typeface="Calibri"/>
                <a:sym typeface="Calibri"/>
              </a:rPr>
              <a:t>• Images: AI-generated art, deepfakes</a:t>
            </a:r>
            <a:endParaRPr b="0" i="0" sz="4000" u="none" cap="none" strike="noStrike">
              <a:solidFill>
                <a:schemeClr val="dk1"/>
              </a:solidFill>
              <a:latin typeface="Calibri"/>
              <a:ea typeface="Calibri"/>
              <a:cs typeface="Calibri"/>
              <a:sym typeface="Calibri"/>
            </a:endParaRPr>
          </a:p>
          <a:p>
            <a:pPr indent="-431800" lvl="0" marL="457200" marR="0" rtl="0" algn="l">
              <a:lnSpc>
                <a:spcPct val="100000"/>
              </a:lnSpc>
              <a:spcBef>
                <a:spcPts val="640"/>
              </a:spcBef>
              <a:spcAft>
                <a:spcPts val="0"/>
              </a:spcAft>
              <a:buClr>
                <a:srgbClr val="888888"/>
              </a:buClr>
              <a:buSzPts val="3200"/>
              <a:buFont typeface="Arial"/>
              <a:buNone/>
            </a:pPr>
            <a:r>
              <a:rPr b="0" i="0" lang="en-US" sz="4000" u="none" cap="none" strike="noStrike">
                <a:solidFill>
                  <a:schemeClr val="dk1"/>
                </a:solidFill>
                <a:latin typeface="Calibri"/>
                <a:ea typeface="Calibri"/>
                <a:cs typeface="Calibri"/>
                <a:sym typeface="Calibri"/>
              </a:rPr>
              <a:t>• Video: Synthetic media, face-swapped clips</a:t>
            </a:r>
            <a:endParaRPr/>
          </a:p>
          <a:p>
            <a:pPr indent="-431800" lvl="0" marL="457200" marR="0" rtl="0" algn="l">
              <a:lnSpc>
                <a:spcPct val="100000"/>
              </a:lnSpc>
              <a:spcBef>
                <a:spcPts val="640"/>
              </a:spcBef>
              <a:spcAft>
                <a:spcPts val="0"/>
              </a:spcAft>
              <a:buClr>
                <a:srgbClr val="888888"/>
              </a:buClr>
              <a:buSzPts val="3200"/>
              <a:buFont typeface="Arial"/>
              <a:buNone/>
            </a:pPr>
            <a:r>
              <a:rPr b="0" i="0" lang="en-US" sz="4000" u="none" cap="none" strike="noStrike">
                <a:solidFill>
                  <a:schemeClr val="dk1"/>
                </a:solidFill>
                <a:latin typeface="Calibri"/>
                <a:ea typeface="Calibri"/>
                <a:cs typeface="Calibri"/>
                <a:sym typeface="Calibri"/>
              </a:rPr>
              <a:t>• Audio: Voice cloning, AI music composition</a:t>
            </a:r>
            <a:endParaRPr/>
          </a:p>
        </p:txBody>
      </p:sp>
      <p:pic>
        <p:nvPicPr>
          <p:cNvPr id="1397" name="Google Shape;1397;p90"/>
          <p:cNvPicPr preferRelativeResize="0"/>
          <p:nvPr/>
        </p:nvPicPr>
        <p:blipFill rotWithShape="1">
          <a:blip r:embed="rId4">
            <a:alphaModFix/>
          </a:blip>
          <a:srcRect b="0" l="0" r="0" t="0"/>
          <a:stretch/>
        </p:blipFill>
        <p:spPr>
          <a:xfrm>
            <a:off x="11668566" y="3567953"/>
            <a:ext cx="5773271" cy="5773271"/>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1" name="Shape 1401"/>
        <p:cNvGrpSpPr/>
        <p:nvPr/>
      </p:nvGrpSpPr>
      <p:grpSpPr>
        <a:xfrm>
          <a:off x="0" y="0"/>
          <a:ext cx="0" cy="0"/>
          <a:chOff x="0" y="0"/>
          <a:chExt cx="0" cy="0"/>
        </a:xfrm>
      </p:grpSpPr>
      <p:sp>
        <p:nvSpPr>
          <p:cNvPr id="1402" name="Google Shape;1402;p91"/>
          <p:cNvSpPr txBox="1"/>
          <p:nvPr>
            <p:ph idx="4294967295" type="title"/>
          </p:nvPr>
        </p:nvSpPr>
        <p:spPr>
          <a:xfrm>
            <a:off x="0" y="482600"/>
            <a:ext cx="7065963" cy="85725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4889"/>
              <a:buNone/>
            </a:pPr>
            <a:r>
              <a:rPr b="1" lang="en-US">
                <a:latin typeface="Bricolage Grotesque"/>
                <a:ea typeface="Bricolage Grotesque"/>
                <a:cs typeface="Bricolage Grotesque"/>
                <a:sym typeface="Bricolage Grotesque"/>
              </a:rPr>
              <a:t>How Fake News Spreads</a:t>
            </a:r>
            <a:br>
              <a:rPr b="1" lang="en-US">
                <a:latin typeface="Bricolage Grotesque"/>
                <a:ea typeface="Bricolage Grotesque"/>
                <a:cs typeface="Bricolage Grotesque"/>
                <a:sym typeface="Bricolage Grotesque"/>
              </a:rPr>
            </a:br>
            <a:endParaRPr b="1">
              <a:latin typeface="Bricolage Grotesque"/>
              <a:ea typeface="Bricolage Grotesque"/>
              <a:cs typeface="Bricolage Grotesque"/>
              <a:sym typeface="Bricolage Grotesque"/>
            </a:endParaRPr>
          </a:p>
        </p:txBody>
      </p:sp>
      <p:pic>
        <p:nvPicPr>
          <p:cNvPr descr="preencoded.png" id="1403" name="Google Shape;1403;p91"/>
          <p:cNvPicPr preferRelativeResize="0"/>
          <p:nvPr/>
        </p:nvPicPr>
        <p:blipFill rotWithShape="1">
          <a:blip r:embed="rId3">
            <a:alphaModFix/>
          </a:blip>
          <a:srcRect b="0" l="0" r="0" t="0"/>
          <a:stretch/>
        </p:blipFill>
        <p:spPr>
          <a:xfrm>
            <a:off x="531" y="1553662"/>
            <a:ext cx="5666947" cy="8500420"/>
          </a:xfrm>
          <a:prstGeom prst="rect">
            <a:avLst/>
          </a:prstGeom>
          <a:noFill/>
          <a:ln>
            <a:noFill/>
          </a:ln>
        </p:spPr>
      </p:pic>
      <p:pic>
        <p:nvPicPr>
          <p:cNvPr descr="preencoded.png" id="1404" name="Google Shape;1404;p91"/>
          <p:cNvPicPr preferRelativeResize="0"/>
          <p:nvPr/>
        </p:nvPicPr>
        <p:blipFill rotWithShape="1">
          <a:blip r:embed="rId4">
            <a:alphaModFix/>
          </a:blip>
          <a:srcRect b="0" l="0" r="0" t="0"/>
          <a:stretch/>
        </p:blipFill>
        <p:spPr>
          <a:xfrm>
            <a:off x="7627973" y="1684584"/>
            <a:ext cx="1022202" cy="1627785"/>
          </a:xfrm>
          <a:prstGeom prst="rect">
            <a:avLst/>
          </a:prstGeom>
          <a:noFill/>
          <a:ln>
            <a:noFill/>
          </a:ln>
        </p:spPr>
      </p:pic>
      <p:sp>
        <p:nvSpPr>
          <p:cNvPr id="1405" name="Google Shape;1405;p91"/>
          <p:cNvSpPr/>
          <p:nvPr/>
        </p:nvSpPr>
        <p:spPr>
          <a:xfrm>
            <a:off x="9478446" y="1605702"/>
            <a:ext cx="2555446" cy="15529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Creation</a:t>
            </a:r>
            <a:endParaRPr b="0" i="0" sz="3200" u="none" cap="none" strike="noStrike">
              <a:solidFill>
                <a:srgbClr val="311211"/>
              </a:solidFill>
              <a:latin typeface="Calibri"/>
              <a:ea typeface="Calibri"/>
              <a:cs typeface="Calibri"/>
              <a:sym typeface="Calibri"/>
            </a:endParaRPr>
          </a:p>
        </p:txBody>
      </p:sp>
      <p:sp>
        <p:nvSpPr>
          <p:cNvPr id="1406" name="Google Shape;1406;p91"/>
          <p:cNvSpPr/>
          <p:nvPr/>
        </p:nvSpPr>
        <p:spPr>
          <a:xfrm>
            <a:off x="9527862" y="2096731"/>
            <a:ext cx="8099794" cy="5579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Someone creates false content. It's designed to trigger emotional reactions.</a:t>
            </a:r>
            <a:endParaRPr b="0" i="0" sz="3200" u="none" cap="none" strike="noStrike">
              <a:solidFill>
                <a:srgbClr val="311211"/>
              </a:solidFill>
              <a:latin typeface="Calibri"/>
              <a:ea typeface="Calibri"/>
              <a:cs typeface="Calibri"/>
              <a:sym typeface="Calibri"/>
            </a:endParaRPr>
          </a:p>
        </p:txBody>
      </p:sp>
      <p:pic>
        <p:nvPicPr>
          <p:cNvPr descr="preencoded.png" id="1407" name="Google Shape;1407;p91"/>
          <p:cNvPicPr preferRelativeResize="0"/>
          <p:nvPr/>
        </p:nvPicPr>
        <p:blipFill rotWithShape="1">
          <a:blip r:embed="rId5">
            <a:alphaModFix/>
          </a:blip>
          <a:srcRect b="0" l="0" r="0" t="0"/>
          <a:stretch/>
        </p:blipFill>
        <p:spPr>
          <a:xfrm>
            <a:off x="7627973" y="3814158"/>
            <a:ext cx="1022202" cy="1504919"/>
          </a:xfrm>
          <a:prstGeom prst="rect">
            <a:avLst/>
          </a:prstGeom>
          <a:noFill/>
          <a:ln>
            <a:noFill/>
          </a:ln>
        </p:spPr>
      </p:pic>
      <p:sp>
        <p:nvSpPr>
          <p:cNvPr id="1408" name="Google Shape;1408;p91"/>
          <p:cNvSpPr/>
          <p:nvPr/>
        </p:nvSpPr>
        <p:spPr>
          <a:xfrm>
            <a:off x="9527862" y="3617091"/>
            <a:ext cx="2555446" cy="15529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Amplification</a:t>
            </a:r>
            <a:endParaRPr b="0" i="0" sz="3200" u="none" cap="none" strike="noStrike">
              <a:solidFill>
                <a:srgbClr val="311211"/>
              </a:solidFill>
              <a:latin typeface="Calibri"/>
              <a:ea typeface="Calibri"/>
              <a:cs typeface="Calibri"/>
              <a:sym typeface="Calibri"/>
            </a:endParaRPr>
          </a:p>
        </p:txBody>
      </p:sp>
      <p:sp>
        <p:nvSpPr>
          <p:cNvPr id="1409" name="Google Shape;1409;p91"/>
          <p:cNvSpPr/>
          <p:nvPr/>
        </p:nvSpPr>
        <p:spPr>
          <a:xfrm>
            <a:off x="9527862" y="4141715"/>
            <a:ext cx="7617612" cy="61775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Algorithms boost engaging content. Echo chambers reinforce existing beliefs.</a:t>
            </a:r>
            <a:endParaRPr b="0" i="0" sz="3200" u="none" cap="none" strike="noStrike">
              <a:solidFill>
                <a:srgbClr val="311211"/>
              </a:solidFill>
              <a:latin typeface="Calibri"/>
              <a:ea typeface="Calibri"/>
              <a:cs typeface="Calibri"/>
              <a:sym typeface="Calibri"/>
            </a:endParaRPr>
          </a:p>
        </p:txBody>
      </p:sp>
      <p:pic>
        <p:nvPicPr>
          <p:cNvPr descr="preencoded.png" id="1410" name="Google Shape;1410;p91"/>
          <p:cNvPicPr preferRelativeResize="0"/>
          <p:nvPr/>
        </p:nvPicPr>
        <p:blipFill rotWithShape="1">
          <a:blip r:embed="rId6">
            <a:alphaModFix/>
          </a:blip>
          <a:srcRect b="0" l="0" r="0" t="0"/>
          <a:stretch/>
        </p:blipFill>
        <p:spPr>
          <a:xfrm>
            <a:off x="7627973" y="5993334"/>
            <a:ext cx="1022202" cy="1504919"/>
          </a:xfrm>
          <a:prstGeom prst="rect">
            <a:avLst/>
          </a:prstGeom>
          <a:noFill/>
          <a:ln>
            <a:noFill/>
          </a:ln>
        </p:spPr>
      </p:pic>
      <p:sp>
        <p:nvSpPr>
          <p:cNvPr id="1411" name="Google Shape;1411;p91"/>
          <p:cNvSpPr/>
          <p:nvPr/>
        </p:nvSpPr>
        <p:spPr>
          <a:xfrm>
            <a:off x="9650126" y="5798653"/>
            <a:ext cx="2555446" cy="15529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Rapid Sharing</a:t>
            </a:r>
            <a:endParaRPr b="0" i="0" sz="3200" u="none" cap="none" strike="noStrike">
              <a:solidFill>
                <a:srgbClr val="311211"/>
              </a:solidFill>
              <a:latin typeface="Calibri"/>
              <a:ea typeface="Calibri"/>
              <a:cs typeface="Calibri"/>
              <a:sym typeface="Calibri"/>
            </a:endParaRPr>
          </a:p>
        </p:txBody>
      </p:sp>
      <p:sp>
        <p:nvSpPr>
          <p:cNvPr id="1412" name="Google Shape;1412;p91"/>
          <p:cNvSpPr/>
          <p:nvPr/>
        </p:nvSpPr>
        <p:spPr>
          <a:xfrm>
            <a:off x="9527850" y="6507872"/>
            <a:ext cx="8469900" cy="185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Users share without verification. Content reaches millions within hours.</a:t>
            </a:r>
            <a:endParaRPr b="0" i="0" sz="3200" u="none" cap="none" strike="noStrike">
              <a:solidFill>
                <a:srgbClr val="311211"/>
              </a:solidFill>
              <a:latin typeface="Calibri"/>
              <a:ea typeface="Calibri"/>
              <a:cs typeface="Calibri"/>
              <a:sym typeface="Calibri"/>
            </a:endParaRPr>
          </a:p>
        </p:txBody>
      </p:sp>
      <p:pic>
        <p:nvPicPr>
          <p:cNvPr descr="preencoded.png" id="1413" name="Google Shape;1413;p91"/>
          <p:cNvPicPr preferRelativeResize="0"/>
          <p:nvPr/>
        </p:nvPicPr>
        <p:blipFill rotWithShape="1">
          <a:blip r:embed="rId7">
            <a:alphaModFix/>
          </a:blip>
          <a:srcRect b="0" l="0" r="0" t="0"/>
          <a:stretch/>
        </p:blipFill>
        <p:spPr>
          <a:xfrm>
            <a:off x="7627973" y="8172511"/>
            <a:ext cx="1022202" cy="1504919"/>
          </a:xfrm>
          <a:prstGeom prst="rect">
            <a:avLst/>
          </a:prstGeom>
          <a:noFill/>
          <a:ln>
            <a:noFill/>
          </a:ln>
        </p:spPr>
      </p:pic>
      <p:sp>
        <p:nvSpPr>
          <p:cNvPr id="1414" name="Google Shape;1414;p91"/>
          <p:cNvSpPr/>
          <p:nvPr/>
        </p:nvSpPr>
        <p:spPr>
          <a:xfrm>
            <a:off x="9527850" y="8084570"/>
            <a:ext cx="2555446" cy="15529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Real Impact</a:t>
            </a:r>
            <a:endParaRPr b="0" i="0" sz="3200" u="none" cap="none" strike="noStrike">
              <a:solidFill>
                <a:srgbClr val="311211"/>
              </a:solidFill>
              <a:latin typeface="Calibri"/>
              <a:ea typeface="Calibri"/>
              <a:cs typeface="Calibri"/>
              <a:sym typeface="Calibri"/>
            </a:endParaRPr>
          </a:p>
        </p:txBody>
      </p:sp>
      <p:sp>
        <p:nvSpPr>
          <p:cNvPr id="1415" name="Google Shape;1415;p91"/>
          <p:cNvSpPr/>
          <p:nvPr/>
        </p:nvSpPr>
        <p:spPr>
          <a:xfrm>
            <a:off x="9530094" y="8696502"/>
            <a:ext cx="8467694" cy="33506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Public opinion shifts. Trust in institutions erodes. Social divisions widen.</a:t>
            </a:r>
            <a:endParaRPr b="0" i="0" sz="3200" u="none" cap="none" strike="noStrike">
              <a:solidFill>
                <a:srgbClr val="311211"/>
              </a:solidFill>
              <a:latin typeface="Calibri"/>
              <a:ea typeface="Calibri"/>
              <a:cs typeface="Calibri"/>
              <a:sym typeface="Calibri"/>
            </a:endParaRPr>
          </a:p>
        </p:txBody>
      </p:sp>
      <p:sp>
        <p:nvSpPr>
          <p:cNvPr id="1416" name="Google Shape;1416;p91"/>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0" name="Shape 1420"/>
        <p:cNvGrpSpPr/>
        <p:nvPr/>
      </p:nvGrpSpPr>
      <p:grpSpPr>
        <a:xfrm>
          <a:off x="0" y="0"/>
          <a:ext cx="0" cy="0"/>
          <a:chOff x="0" y="0"/>
          <a:chExt cx="0" cy="0"/>
        </a:xfrm>
      </p:grpSpPr>
      <p:sp>
        <p:nvSpPr>
          <p:cNvPr id="1421" name="Google Shape;1421;p92"/>
          <p:cNvSpPr txBox="1"/>
          <p:nvPr>
            <p:ph idx="4294967295" type="title"/>
          </p:nvPr>
        </p:nvSpPr>
        <p:spPr>
          <a:xfrm>
            <a:off x="0" y="214313"/>
            <a:ext cx="6645275" cy="12033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4400"/>
              <a:buNone/>
            </a:pPr>
            <a:r>
              <a:rPr b="1" lang="en-US">
                <a:latin typeface="Bricolage Grotesque"/>
                <a:ea typeface="Bricolage Grotesque"/>
                <a:cs typeface="Bricolage Grotesque"/>
                <a:sym typeface="Bricolage Grotesque"/>
              </a:rPr>
              <a:t>Spotting the fake news</a:t>
            </a:r>
            <a:endParaRPr>
              <a:latin typeface="Bricolage Grotesque"/>
              <a:ea typeface="Bricolage Grotesque"/>
              <a:cs typeface="Bricolage Grotesque"/>
              <a:sym typeface="Bricolage Grotesque"/>
            </a:endParaRPr>
          </a:p>
        </p:txBody>
      </p:sp>
      <p:pic>
        <p:nvPicPr>
          <p:cNvPr descr="preencoded.png" id="1422" name="Google Shape;1422;p92"/>
          <p:cNvPicPr preferRelativeResize="0"/>
          <p:nvPr/>
        </p:nvPicPr>
        <p:blipFill rotWithShape="1">
          <a:blip r:embed="rId3">
            <a:alphaModFix/>
          </a:blip>
          <a:srcRect b="0" l="0" r="0" t="0"/>
          <a:stretch/>
        </p:blipFill>
        <p:spPr>
          <a:xfrm>
            <a:off x="531" y="1607342"/>
            <a:ext cx="5461688" cy="8192531"/>
          </a:xfrm>
          <a:prstGeom prst="rect">
            <a:avLst/>
          </a:prstGeom>
          <a:noFill/>
          <a:ln>
            <a:noFill/>
          </a:ln>
        </p:spPr>
      </p:pic>
      <p:sp>
        <p:nvSpPr>
          <p:cNvPr id="1423" name="Google Shape;1423;p92"/>
          <p:cNvSpPr/>
          <p:nvPr/>
        </p:nvSpPr>
        <p:spPr>
          <a:xfrm>
            <a:off x="5927710" y="1807872"/>
            <a:ext cx="641843" cy="541088"/>
          </a:xfrm>
          <a:prstGeom prst="roundRect">
            <a:avLst>
              <a:gd fmla="val 2400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1424" name="Google Shape;1424;p92"/>
          <p:cNvSpPr/>
          <p:nvPr/>
        </p:nvSpPr>
        <p:spPr>
          <a:xfrm>
            <a:off x="6778016" y="1807463"/>
            <a:ext cx="4605889" cy="483077"/>
          </a:xfrm>
          <a:prstGeom prst="rect">
            <a:avLst/>
          </a:prstGeom>
          <a:noFill/>
          <a:ln>
            <a:noFill/>
          </a:ln>
        </p:spPr>
        <p:txBody>
          <a:bodyPr anchorCtr="0" anchor="t" bIns="0" lIns="0" spcFirstLastPara="1" rIns="0" wrap="square" tIns="0">
            <a:noAutofit/>
          </a:bodyPr>
          <a:lstStyle/>
          <a:p>
            <a:pPr indent="0" lvl="0" marL="0" marR="0" rtl="0" algn="l">
              <a:lnSpc>
                <a:spcPct val="113663"/>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Sensational Headlines</a:t>
            </a:r>
            <a:endParaRPr b="0" i="0" sz="3200" u="none" cap="none" strike="noStrike">
              <a:solidFill>
                <a:srgbClr val="311211"/>
              </a:solidFill>
              <a:latin typeface="Calibri"/>
              <a:ea typeface="Calibri"/>
              <a:cs typeface="Calibri"/>
              <a:sym typeface="Calibri"/>
            </a:endParaRPr>
          </a:p>
        </p:txBody>
      </p:sp>
      <p:sp>
        <p:nvSpPr>
          <p:cNvPr id="1425" name="Google Shape;1425;p92"/>
          <p:cNvSpPr/>
          <p:nvPr/>
        </p:nvSpPr>
        <p:spPr>
          <a:xfrm>
            <a:off x="6778016" y="2476034"/>
            <a:ext cx="11083147" cy="989428"/>
          </a:xfrm>
          <a:prstGeom prst="rect">
            <a:avLst/>
          </a:prstGeom>
          <a:noFill/>
          <a:ln>
            <a:noFill/>
          </a:ln>
        </p:spPr>
        <p:txBody>
          <a:bodyPr anchorCtr="0" anchor="t" bIns="0" lIns="0" spcFirstLastPara="1" rIns="0" wrap="square" tIns="0">
            <a:noAutofit/>
          </a:bodyPr>
          <a:lstStyle/>
          <a:p>
            <a:pPr indent="0" lvl="0" marL="0" marR="0" rtl="0" algn="l">
              <a:lnSpc>
                <a:spcPct val="115931"/>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Designed to provoke strong emotions. Often use ALL CAPS or excessive punctuation!!!</a:t>
            </a:r>
            <a:endParaRPr b="0" i="0" sz="3200" u="none" cap="none" strike="noStrike">
              <a:solidFill>
                <a:srgbClr val="311211"/>
              </a:solidFill>
              <a:latin typeface="Calibri"/>
              <a:ea typeface="Calibri"/>
              <a:cs typeface="Calibri"/>
              <a:sym typeface="Calibri"/>
            </a:endParaRPr>
          </a:p>
        </p:txBody>
      </p:sp>
      <p:sp>
        <p:nvSpPr>
          <p:cNvPr id="1426" name="Google Shape;1426;p92"/>
          <p:cNvSpPr/>
          <p:nvPr/>
        </p:nvSpPr>
        <p:spPr>
          <a:xfrm>
            <a:off x="5927710" y="4025857"/>
            <a:ext cx="641843" cy="541088"/>
          </a:xfrm>
          <a:prstGeom prst="roundRect">
            <a:avLst>
              <a:gd fmla="val 2400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1427" name="Google Shape;1427;p92"/>
          <p:cNvSpPr/>
          <p:nvPr/>
        </p:nvSpPr>
        <p:spPr>
          <a:xfrm>
            <a:off x="6778013" y="3967894"/>
            <a:ext cx="6818356" cy="483077"/>
          </a:xfrm>
          <a:prstGeom prst="rect">
            <a:avLst/>
          </a:prstGeom>
          <a:noFill/>
          <a:ln>
            <a:noFill/>
          </a:ln>
        </p:spPr>
        <p:txBody>
          <a:bodyPr anchorCtr="0" anchor="t" bIns="0" lIns="0" spcFirstLastPara="1" rIns="0" wrap="square" tIns="0">
            <a:noAutofit/>
          </a:bodyPr>
          <a:lstStyle/>
          <a:p>
            <a:pPr indent="0" lvl="0" marL="0" marR="0" rtl="0" algn="l">
              <a:lnSpc>
                <a:spcPct val="113663"/>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Missing or Questionable Sources</a:t>
            </a:r>
            <a:endParaRPr b="0" i="0" sz="3200" u="none" cap="none" strike="noStrike">
              <a:solidFill>
                <a:srgbClr val="311211"/>
              </a:solidFill>
              <a:latin typeface="Calibri"/>
              <a:ea typeface="Calibri"/>
              <a:cs typeface="Calibri"/>
              <a:sym typeface="Calibri"/>
            </a:endParaRPr>
          </a:p>
        </p:txBody>
      </p:sp>
      <p:sp>
        <p:nvSpPr>
          <p:cNvPr id="1428" name="Google Shape;1428;p92"/>
          <p:cNvSpPr/>
          <p:nvPr/>
        </p:nvSpPr>
        <p:spPr>
          <a:xfrm>
            <a:off x="6778014" y="4669465"/>
            <a:ext cx="11509454" cy="989428"/>
          </a:xfrm>
          <a:prstGeom prst="rect">
            <a:avLst/>
          </a:prstGeom>
          <a:noFill/>
          <a:ln>
            <a:noFill/>
          </a:ln>
        </p:spPr>
        <p:txBody>
          <a:bodyPr anchorCtr="0" anchor="t" bIns="0" lIns="0" spcFirstLastPara="1" rIns="0" wrap="square" tIns="0">
            <a:noAutofit/>
          </a:bodyPr>
          <a:lstStyle/>
          <a:p>
            <a:pPr indent="0" lvl="0" marL="0" marR="0" rtl="0" algn="l">
              <a:lnSpc>
                <a:spcPct val="115931"/>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No citations or quotes from experts. References to "studies" without specifics.</a:t>
            </a:r>
            <a:endParaRPr b="0" i="0" sz="3200" u="none" cap="none" strike="noStrike">
              <a:solidFill>
                <a:srgbClr val="311211"/>
              </a:solidFill>
              <a:latin typeface="Calibri"/>
              <a:ea typeface="Calibri"/>
              <a:cs typeface="Calibri"/>
              <a:sym typeface="Calibri"/>
            </a:endParaRPr>
          </a:p>
        </p:txBody>
      </p:sp>
      <p:sp>
        <p:nvSpPr>
          <p:cNvPr id="1429" name="Google Shape;1429;p92"/>
          <p:cNvSpPr/>
          <p:nvPr/>
        </p:nvSpPr>
        <p:spPr>
          <a:xfrm>
            <a:off x="5997689" y="6134037"/>
            <a:ext cx="641843" cy="541088"/>
          </a:xfrm>
          <a:prstGeom prst="roundRect">
            <a:avLst>
              <a:gd fmla="val 2400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1430" name="Google Shape;1430;p92"/>
          <p:cNvSpPr/>
          <p:nvPr/>
        </p:nvSpPr>
        <p:spPr>
          <a:xfrm>
            <a:off x="6778014" y="6077281"/>
            <a:ext cx="4585288" cy="483077"/>
          </a:xfrm>
          <a:prstGeom prst="rect">
            <a:avLst/>
          </a:prstGeom>
          <a:noFill/>
          <a:ln>
            <a:noFill/>
          </a:ln>
        </p:spPr>
        <p:txBody>
          <a:bodyPr anchorCtr="0" anchor="t" bIns="0" lIns="0" spcFirstLastPara="1" rIns="0" wrap="square" tIns="0">
            <a:noAutofit/>
          </a:bodyPr>
          <a:lstStyle/>
          <a:p>
            <a:pPr indent="0" lvl="0" marL="0" marR="0" rtl="0" algn="l">
              <a:lnSpc>
                <a:spcPct val="113663"/>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Emotional Language</a:t>
            </a:r>
            <a:endParaRPr b="0" i="0" sz="3200" u="none" cap="none" strike="noStrike">
              <a:solidFill>
                <a:srgbClr val="311211"/>
              </a:solidFill>
              <a:latin typeface="Calibri"/>
              <a:ea typeface="Calibri"/>
              <a:cs typeface="Calibri"/>
              <a:sym typeface="Calibri"/>
            </a:endParaRPr>
          </a:p>
        </p:txBody>
      </p:sp>
      <p:sp>
        <p:nvSpPr>
          <p:cNvPr id="1431" name="Google Shape;1431;p92"/>
          <p:cNvSpPr/>
          <p:nvPr/>
        </p:nvSpPr>
        <p:spPr>
          <a:xfrm>
            <a:off x="6778014" y="6662639"/>
            <a:ext cx="11083147" cy="989428"/>
          </a:xfrm>
          <a:prstGeom prst="rect">
            <a:avLst/>
          </a:prstGeom>
          <a:noFill/>
          <a:ln>
            <a:noFill/>
          </a:ln>
        </p:spPr>
        <p:txBody>
          <a:bodyPr anchorCtr="0" anchor="t" bIns="0" lIns="0" spcFirstLastPara="1" rIns="0" wrap="square" tIns="0">
            <a:noAutofit/>
          </a:bodyPr>
          <a:lstStyle/>
          <a:p>
            <a:pPr indent="0" lvl="0" marL="0" marR="0" rtl="0" algn="l">
              <a:lnSpc>
                <a:spcPct val="115931"/>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Uses loaded terms. Appeals to fear, anger, or outrage rather than facts.</a:t>
            </a:r>
            <a:endParaRPr b="0" i="0" sz="3200" u="none" cap="none" strike="noStrike">
              <a:solidFill>
                <a:srgbClr val="311211"/>
              </a:solidFill>
              <a:latin typeface="Calibri"/>
              <a:ea typeface="Calibri"/>
              <a:cs typeface="Calibri"/>
              <a:sym typeface="Calibri"/>
            </a:endParaRPr>
          </a:p>
        </p:txBody>
      </p:sp>
      <p:sp>
        <p:nvSpPr>
          <p:cNvPr id="1432" name="Google Shape;1432;p92"/>
          <p:cNvSpPr/>
          <p:nvPr/>
        </p:nvSpPr>
        <p:spPr>
          <a:xfrm>
            <a:off x="5927710" y="8044213"/>
            <a:ext cx="641843" cy="541088"/>
          </a:xfrm>
          <a:prstGeom prst="roundRect">
            <a:avLst>
              <a:gd fmla="val 2400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1433" name="Google Shape;1433;p92"/>
          <p:cNvSpPr/>
          <p:nvPr/>
        </p:nvSpPr>
        <p:spPr>
          <a:xfrm>
            <a:off x="6826529" y="7958073"/>
            <a:ext cx="5232653" cy="483077"/>
          </a:xfrm>
          <a:prstGeom prst="rect">
            <a:avLst/>
          </a:prstGeom>
          <a:noFill/>
          <a:ln>
            <a:noFill/>
          </a:ln>
        </p:spPr>
        <p:txBody>
          <a:bodyPr anchorCtr="0" anchor="t" bIns="0" lIns="0" spcFirstLastPara="1" rIns="0" wrap="square" tIns="0">
            <a:noAutofit/>
          </a:bodyPr>
          <a:lstStyle/>
          <a:p>
            <a:pPr indent="0" lvl="0" marL="0" marR="0" rtl="0" algn="l">
              <a:lnSpc>
                <a:spcPct val="113663"/>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Low-Quality Presentation</a:t>
            </a:r>
            <a:endParaRPr b="0" i="0" sz="3200" u="none" cap="none" strike="noStrike">
              <a:solidFill>
                <a:srgbClr val="311211"/>
              </a:solidFill>
              <a:latin typeface="Calibri"/>
              <a:ea typeface="Calibri"/>
              <a:cs typeface="Calibri"/>
              <a:sym typeface="Calibri"/>
            </a:endParaRPr>
          </a:p>
        </p:txBody>
      </p:sp>
      <p:sp>
        <p:nvSpPr>
          <p:cNvPr id="1434" name="Google Shape;1434;p92"/>
          <p:cNvSpPr/>
          <p:nvPr/>
        </p:nvSpPr>
        <p:spPr>
          <a:xfrm>
            <a:off x="6778014" y="8576069"/>
            <a:ext cx="11083147" cy="989428"/>
          </a:xfrm>
          <a:prstGeom prst="rect">
            <a:avLst/>
          </a:prstGeom>
          <a:noFill/>
          <a:ln>
            <a:noFill/>
          </a:ln>
        </p:spPr>
        <p:txBody>
          <a:bodyPr anchorCtr="0" anchor="t" bIns="0" lIns="0" spcFirstLastPara="1" rIns="0" wrap="square" tIns="0">
            <a:noAutofit/>
          </a:bodyPr>
          <a:lstStyle/>
          <a:p>
            <a:pPr indent="0" lvl="0" marL="0" marR="0" rtl="0" algn="l">
              <a:lnSpc>
                <a:spcPct val="115931"/>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Poor grammar or spelling. Unprofessional design. Manipulated images.</a:t>
            </a:r>
            <a:endParaRPr b="0" i="0" sz="3200" u="none" cap="none" strike="noStrike">
              <a:solidFill>
                <a:srgbClr val="311211"/>
              </a:solidFill>
              <a:latin typeface="Calibri"/>
              <a:ea typeface="Calibri"/>
              <a:cs typeface="Calibri"/>
              <a:sym typeface="Calibri"/>
            </a:endParaRPr>
          </a:p>
        </p:txBody>
      </p:sp>
      <p:sp>
        <p:nvSpPr>
          <p:cNvPr id="1435" name="Google Shape;1435;p92"/>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9" name="Shape 1439"/>
        <p:cNvGrpSpPr/>
        <p:nvPr/>
      </p:nvGrpSpPr>
      <p:grpSpPr>
        <a:xfrm>
          <a:off x="0" y="0"/>
          <a:ext cx="0" cy="0"/>
          <a:chOff x="0" y="0"/>
          <a:chExt cx="0" cy="0"/>
        </a:xfrm>
      </p:grpSpPr>
      <p:sp>
        <p:nvSpPr>
          <p:cNvPr id="1440" name="Google Shape;1440;p93"/>
          <p:cNvSpPr txBox="1"/>
          <p:nvPr>
            <p:ph idx="4294967295" type="title"/>
          </p:nvPr>
        </p:nvSpPr>
        <p:spPr>
          <a:xfrm>
            <a:off x="0" y="203200"/>
            <a:ext cx="11652250" cy="855663"/>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4400"/>
              <a:buNone/>
            </a:pPr>
            <a:r>
              <a:rPr b="1" lang="en-US" sz="4000">
                <a:latin typeface="Bricolage Grotesque"/>
                <a:ea typeface="Bricolage Grotesque"/>
                <a:cs typeface="Bricolage Grotesque"/>
                <a:sym typeface="Bricolage Grotesque"/>
              </a:rPr>
              <a:t>Practical Steps for Individual Fact-Checking</a:t>
            </a:r>
            <a:endParaRPr>
              <a:latin typeface="Bricolage Grotesque"/>
              <a:ea typeface="Bricolage Grotesque"/>
              <a:cs typeface="Bricolage Grotesque"/>
              <a:sym typeface="Bricolage Grotesque"/>
            </a:endParaRPr>
          </a:p>
        </p:txBody>
      </p:sp>
      <p:sp>
        <p:nvSpPr>
          <p:cNvPr id="1441" name="Google Shape;1441;p93"/>
          <p:cNvSpPr/>
          <p:nvPr/>
        </p:nvSpPr>
        <p:spPr>
          <a:xfrm>
            <a:off x="0" y="2956716"/>
            <a:ext cx="4199431" cy="341090"/>
          </a:xfrm>
          <a:prstGeom prst="roundRect">
            <a:avLst>
              <a:gd fmla="val 42003"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1442" name="Google Shape;1442;p93"/>
          <p:cNvSpPr/>
          <p:nvPr/>
        </p:nvSpPr>
        <p:spPr>
          <a:xfrm>
            <a:off x="142782" y="3411653"/>
            <a:ext cx="4023345" cy="70487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1" i="0" lang="en-US" sz="2700" u="none" cap="none" strike="noStrike">
                <a:solidFill>
                  <a:srgbClr val="000000"/>
                </a:solidFill>
                <a:latin typeface="Calibri"/>
                <a:ea typeface="Calibri"/>
                <a:cs typeface="Calibri"/>
                <a:sym typeface="Calibri"/>
              </a:rPr>
              <a:t>Identify and Verify the Message</a:t>
            </a:r>
            <a:endParaRPr b="0" i="0" sz="2700" u="none" cap="none" strike="noStrike">
              <a:solidFill>
                <a:srgbClr val="000000"/>
              </a:solidFill>
              <a:latin typeface="Calibri"/>
              <a:ea typeface="Calibri"/>
              <a:cs typeface="Calibri"/>
              <a:sym typeface="Calibri"/>
            </a:endParaRPr>
          </a:p>
        </p:txBody>
      </p:sp>
      <p:sp>
        <p:nvSpPr>
          <p:cNvPr id="1443" name="Google Shape;1443;p93"/>
          <p:cNvSpPr/>
          <p:nvPr/>
        </p:nvSpPr>
        <p:spPr>
          <a:xfrm>
            <a:off x="345756" y="4487304"/>
            <a:ext cx="3770534" cy="426598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0" i="0" lang="en-US" sz="2700" u="none" cap="none" strike="noStrike">
                <a:solidFill>
                  <a:srgbClr val="000000"/>
                </a:solidFill>
                <a:latin typeface="Calibri"/>
                <a:ea typeface="Calibri"/>
                <a:cs typeface="Calibri"/>
                <a:sym typeface="Calibri"/>
              </a:rPr>
              <a:t>Examine the content carefully. Does it make extraordinary claims? Does it use emotional language designed to provoke strong reactions? Is it consistent with what you already know to be true?</a:t>
            </a:r>
            <a:endParaRPr b="0" i="0" sz="2700" u="none" cap="none" strike="noStrike">
              <a:solidFill>
                <a:srgbClr val="000000"/>
              </a:solidFill>
              <a:latin typeface="Calibri"/>
              <a:ea typeface="Calibri"/>
              <a:cs typeface="Calibri"/>
              <a:sym typeface="Calibri"/>
            </a:endParaRPr>
          </a:p>
        </p:txBody>
      </p:sp>
      <p:sp>
        <p:nvSpPr>
          <p:cNvPr id="1444" name="Google Shape;1444;p93"/>
          <p:cNvSpPr/>
          <p:nvPr/>
        </p:nvSpPr>
        <p:spPr>
          <a:xfrm>
            <a:off x="4711506" y="2574310"/>
            <a:ext cx="4199610" cy="341090"/>
          </a:xfrm>
          <a:prstGeom prst="roundRect">
            <a:avLst>
              <a:gd fmla="val 42003"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1445" name="Google Shape;1445;p93"/>
          <p:cNvSpPr/>
          <p:nvPr/>
        </p:nvSpPr>
        <p:spPr>
          <a:xfrm>
            <a:off x="4853226" y="3022116"/>
            <a:ext cx="4023516"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1" i="0" lang="en-US" sz="2700" u="none" cap="none" strike="noStrike">
                <a:solidFill>
                  <a:srgbClr val="000000"/>
                </a:solidFill>
                <a:latin typeface="Calibri"/>
                <a:ea typeface="Calibri"/>
                <a:cs typeface="Calibri"/>
                <a:sym typeface="Calibri"/>
              </a:rPr>
              <a:t>Check the Source</a:t>
            </a:r>
            <a:endParaRPr b="0" i="0" sz="2700" u="none" cap="none" strike="noStrike">
              <a:solidFill>
                <a:srgbClr val="000000"/>
              </a:solidFill>
              <a:latin typeface="Calibri"/>
              <a:ea typeface="Calibri"/>
              <a:cs typeface="Calibri"/>
              <a:sym typeface="Calibri"/>
            </a:endParaRPr>
          </a:p>
        </p:txBody>
      </p:sp>
      <p:sp>
        <p:nvSpPr>
          <p:cNvPr id="1446" name="Google Shape;1446;p93"/>
          <p:cNvSpPr/>
          <p:nvPr/>
        </p:nvSpPr>
        <p:spPr>
          <a:xfrm>
            <a:off x="4853758" y="4164451"/>
            <a:ext cx="4023516" cy="491169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0" i="0" lang="en-US" sz="2700" u="none" cap="none" strike="noStrike">
                <a:solidFill>
                  <a:srgbClr val="000000"/>
                </a:solidFill>
                <a:latin typeface="Calibri"/>
                <a:ea typeface="Calibri"/>
                <a:cs typeface="Calibri"/>
                <a:sym typeface="Calibri"/>
              </a:rPr>
              <a:t>Look out for strange URLs (like those ending in .co or .lo). Check the site's "About" section for editorial standards. Be wary of sponsored content and bloggers without expertise. Consider the source's reputation and history.</a:t>
            </a:r>
            <a:endParaRPr b="0" i="0" sz="2700" u="none" cap="none" strike="noStrike">
              <a:solidFill>
                <a:srgbClr val="000000"/>
              </a:solidFill>
              <a:latin typeface="Calibri"/>
              <a:ea typeface="Calibri"/>
              <a:cs typeface="Calibri"/>
              <a:sym typeface="Calibri"/>
            </a:endParaRPr>
          </a:p>
        </p:txBody>
      </p:sp>
      <p:sp>
        <p:nvSpPr>
          <p:cNvPr id="1447" name="Google Shape;1447;p93"/>
          <p:cNvSpPr/>
          <p:nvPr/>
        </p:nvSpPr>
        <p:spPr>
          <a:xfrm>
            <a:off x="9422662" y="2062585"/>
            <a:ext cx="4199610" cy="341090"/>
          </a:xfrm>
          <a:prstGeom prst="roundRect">
            <a:avLst>
              <a:gd fmla="val 42003"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1448" name="Google Shape;1448;p93"/>
          <p:cNvSpPr/>
          <p:nvPr/>
        </p:nvSpPr>
        <p:spPr>
          <a:xfrm>
            <a:off x="9558855" y="2571614"/>
            <a:ext cx="4023516" cy="106570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1" i="0" lang="en-US" sz="2700" u="none" cap="none" strike="noStrike">
                <a:solidFill>
                  <a:srgbClr val="000000"/>
                </a:solidFill>
                <a:latin typeface="Calibri"/>
                <a:ea typeface="Calibri"/>
                <a:cs typeface="Calibri"/>
                <a:sym typeface="Calibri"/>
              </a:rPr>
              <a:t>Look for Supporting Evidence</a:t>
            </a:r>
            <a:endParaRPr b="0" i="0" sz="2700" u="none" cap="none" strike="noStrike">
              <a:solidFill>
                <a:srgbClr val="000000"/>
              </a:solidFill>
              <a:latin typeface="Calibri"/>
              <a:ea typeface="Calibri"/>
              <a:cs typeface="Calibri"/>
              <a:sym typeface="Calibri"/>
            </a:endParaRPr>
          </a:p>
        </p:txBody>
      </p:sp>
      <p:sp>
        <p:nvSpPr>
          <p:cNvPr id="1449" name="Google Shape;1449;p93"/>
          <p:cNvSpPr/>
          <p:nvPr/>
        </p:nvSpPr>
        <p:spPr>
          <a:xfrm>
            <a:off x="9564913" y="4185577"/>
            <a:ext cx="4023516" cy="436594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0" i="0" lang="en-US" sz="2700" u="none" cap="none" strike="noStrike">
                <a:solidFill>
                  <a:srgbClr val="000000"/>
                </a:solidFill>
                <a:latin typeface="Calibri"/>
                <a:ea typeface="Calibri"/>
                <a:cs typeface="Calibri"/>
                <a:sym typeface="Calibri"/>
              </a:rPr>
              <a:t>Search the topic to find corroborating reports. Check if multiple reputable sources are reporting the same information with varied sources.</a:t>
            </a:r>
            <a:endParaRPr b="0" i="0" sz="2700" u="none" cap="none" strike="noStrike">
              <a:solidFill>
                <a:srgbClr val="000000"/>
              </a:solidFill>
              <a:latin typeface="Calibri"/>
              <a:ea typeface="Calibri"/>
              <a:cs typeface="Calibri"/>
              <a:sym typeface="Calibri"/>
            </a:endParaRPr>
          </a:p>
        </p:txBody>
      </p:sp>
      <p:sp>
        <p:nvSpPr>
          <p:cNvPr id="1450" name="Google Shape;1450;p93"/>
          <p:cNvSpPr/>
          <p:nvPr/>
        </p:nvSpPr>
        <p:spPr>
          <a:xfrm>
            <a:off x="14034133" y="1600508"/>
            <a:ext cx="4199610" cy="341090"/>
          </a:xfrm>
          <a:prstGeom prst="roundRect">
            <a:avLst>
              <a:gd fmla="val 42003"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1451" name="Google Shape;1451;p93"/>
          <p:cNvSpPr/>
          <p:nvPr/>
        </p:nvSpPr>
        <p:spPr>
          <a:xfrm>
            <a:off x="14264484" y="2111528"/>
            <a:ext cx="4023516" cy="106570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1" i="0" lang="en-US" sz="2700" u="none" cap="none" strike="noStrike">
                <a:solidFill>
                  <a:srgbClr val="000000"/>
                </a:solidFill>
                <a:latin typeface="Calibri"/>
                <a:ea typeface="Calibri"/>
                <a:cs typeface="Calibri"/>
                <a:sym typeface="Calibri"/>
              </a:rPr>
              <a:t>Use Fact-Checking Resources</a:t>
            </a:r>
            <a:endParaRPr b="0" i="0" sz="2700" u="none" cap="none" strike="noStrike">
              <a:solidFill>
                <a:srgbClr val="000000"/>
              </a:solidFill>
              <a:latin typeface="Calibri"/>
              <a:ea typeface="Calibri"/>
              <a:cs typeface="Calibri"/>
              <a:sym typeface="Calibri"/>
            </a:endParaRPr>
          </a:p>
        </p:txBody>
      </p:sp>
      <p:sp>
        <p:nvSpPr>
          <p:cNvPr id="1452" name="Google Shape;1452;p93"/>
          <p:cNvSpPr/>
          <p:nvPr/>
        </p:nvSpPr>
        <p:spPr>
          <a:xfrm>
            <a:off x="14133816" y="3674034"/>
            <a:ext cx="4023516" cy="491169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0" i="0" lang="en-US" sz="2700" u="none" cap="none" strike="noStrike">
                <a:solidFill>
                  <a:srgbClr val="000000"/>
                </a:solidFill>
                <a:latin typeface="Calibri"/>
                <a:ea typeface="Calibri"/>
                <a:cs typeface="Calibri"/>
                <a:sym typeface="Calibri"/>
              </a:rPr>
              <a:t>Utilize dedicated fact-checking websites like Snopes, PolitiFact, and FactCheck.org, G</a:t>
            </a:r>
            <a:r>
              <a:rPr b="0" i="0" lang="en-US" sz="2700" u="none" cap="none" strike="noStrike">
                <a:solidFill>
                  <a:srgbClr val="311211"/>
                </a:solidFill>
                <a:latin typeface="Calibri"/>
                <a:ea typeface="Calibri"/>
                <a:cs typeface="Calibri"/>
                <a:sym typeface="Calibri"/>
              </a:rPr>
              <a:t>oogle Image Search, NewsGuard Browser extention. </a:t>
            </a:r>
            <a:endParaRPr b="0" i="0" sz="2700" u="none" cap="none" strike="noStrike">
              <a:solidFill>
                <a:srgbClr val="311211"/>
              </a:solidFill>
              <a:latin typeface="Calibri"/>
              <a:ea typeface="Calibri"/>
              <a:cs typeface="Calibri"/>
              <a:sym typeface="Calibri"/>
            </a:endParaRPr>
          </a:p>
        </p:txBody>
      </p:sp>
      <p:sp>
        <p:nvSpPr>
          <p:cNvPr id="1453" name="Google Shape;1453;p93"/>
          <p:cNvSpPr/>
          <p:nvPr/>
        </p:nvSpPr>
        <p:spPr>
          <a:xfrm>
            <a:off x="-23537" y="4886418"/>
            <a:ext cx="2896829" cy="4990922"/>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3">
              <a:alphaModFix amt="50000"/>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454" name="Google Shape;1454;p93"/>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55" name="Google Shape;1455;p93"/>
          <p:cNvSpPr/>
          <p:nvPr/>
        </p:nvSpPr>
        <p:spPr>
          <a:xfrm>
            <a:off x="0" y="9822426"/>
            <a:ext cx="18287470" cy="464574"/>
          </a:xfrm>
          <a:prstGeom prst="rect">
            <a:avLst/>
          </a:prstGeom>
          <a:gradFill>
            <a:gsLst>
              <a:gs pos="0">
                <a:srgbClr val="284971"/>
              </a:gs>
              <a:gs pos="50000">
                <a:srgbClr val="3B6AA4"/>
              </a:gs>
              <a:gs pos="100000">
                <a:srgbClr val="4680C5"/>
              </a:gs>
            </a:gsLst>
            <a:path path="circle">
              <a:fillToRect b="100%" r="100%"/>
            </a:path>
            <a:tileRect l="-100%" t="-10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Arial"/>
                <a:ea typeface="Arial"/>
                <a:cs typeface="Arial"/>
                <a:sym typeface="Arial"/>
              </a:rPr>
              <a:t>DRONE Project – Cyprus Workshop 22 &amp; 23 May 2025</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9" name="Shape 1459"/>
        <p:cNvGrpSpPr/>
        <p:nvPr/>
      </p:nvGrpSpPr>
      <p:grpSpPr>
        <a:xfrm>
          <a:off x="0" y="0"/>
          <a:ext cx="0" cy="0"/>
          <a:chOff x="0" y="0"/>
          <a:chExt cx="0" cy="0"/>
        </a:xfrm>
      </p:grpSpPr>
      <p:sp>
        <p:nvSpPr>
          <p:cNvPr id="1460" name="Google Shape;1460;p9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Signs of AI-Generated Content</a:t>
            </a:r>
            <a:endParaRPr/>
          </a:p>
        </p:txBody>
      </p:sp>
      <p:sp>
        <p:nvSpPr>
          <p:cNvPr id="1461" name="Google Shape;1461;p94"/>
          <p:cNvSpPr txBox="1"/>
          <p:nvPr>
            <p:ph idx="1" type="subTitle"/>
          </p:nvPr>
        </p:nvSpPr>
        <p:spPr>
          <a:xfrm>
            <a:off x="1013346" y="2589663"/>
            <a:ext cx="9618796"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rPr>
              <a:t>For Text:</a:t>
            </a:r>
            <a:endParaRPr/>
          </a:p>
          <a:p>
            <a:pPr indent="-431800" lvl="0" marL="457200" rtl="0" algn="l">
              <a:lnSpc>
                <a:spcPct val="100000"/>
              </a:lnSpc>
              <a:spcBef>
                <a:spcPts val="640"/>
              </a:spcBef>
              <a:spcAft>
                <a:spcPts val="0"/>
              </a:spcAft>
              <a:buSzPts val="3200"/>
              <a:buNone/>
            </a:pPr>
            <a:r>
              <a:t/>
            </a:r>
            <a:endParaRPr>
              <a:solidFill>
                <a:schemeClr val="dk1"/>
              </a:solidFill>
            </a:endParaRPr>
          </a:p>
          <a:p>
            <a:pPr indent="-431800" lvl="0" marL="457200" rtl="0" algn="l">
              <a:lnSpc>
                <a:spcPct val="100000"/>
              </a:lnSpc>
              <a:spcBef>
                <a:spcPts val="640"/>
              </a:spcBef>
              <a:spcAft>
                <a:spcPts val="0"/>
              </a:spcAft>
              <a:buSzPts val="3200"/>
              <a:buNone/>
            </a:pPr>
            <a:r>
              <a:rPr b="1" lang="en-US">
                <a:solidFill>
                  <a:schemeClr val="dk1"/>
                </a:solidFill>
              </a:rPr>
              <a:t>Generic or Repetitive Language:</a:t>
            </a:r>
            <a:r>
              <a:rPr lang="en-US">
                <a:solidFill>
                  <a:schemeClr val="dk1"/>
                </a:solidFill>
              </a:rPr>
              <a:t> Often lacks unique voice, strong opinions, or deep emotional resonance.</a:t>
            </a:r>
            <a:endParaRPr/>
          </a:p>
          <a:p>
            <a:pPr indent="-431800" lvl="0" marL="457200" rtl="0" algn="l">
              <a:lnSpc>
                <a:spcPct val="100000"/>
              </a:lnSpc>
              <a:spcBef>
                <a:spcPts val="640"/>
              </a:spcBef>
              <a:spcAft>
                <a:spcPts val="0"/>
              </a:spcAft>
              <a:buSzPts val="3200"/>
              <a:buNone/>
            </a:pPr>
            <a:r>
              <a:rPr b="1" lang="en-US">
                <a:solidFill>
                  <a:schemeClr val="dk1"/>
                </a:solidFill>
              </a:rPr>
              <a:t>Overly Formal or Perfect Grammar:</a:t>
            </a:r>
            <a:r>
              <a:rPr lang="en-US">
                <a:solidFill>
                  <a:schemeClr val="dk1"/>
                </a:solidFill>
              </a:rPr>
              <a:t> Can sometimes be too 'textbook' perfect.</a:t>
            </a:r>
            <a:endParaRPr/>
          </a:p>
          <a:p>
            <a:pPr indent="-431800" lvl="0" marL="457200" rtl="0" algn="l">
              <a:lnSpc>
                <a:spcPct val="100000"/>
              </a:lnSpc>
              <a:spcBef>
                <a:spcPts val="640"/>
              </a:spcBef>
              <a:spcAft>
                <a:spcPts val="0"/>
              </a:spcAft>
              <a:buSzPts val="3200"/>
              <a:buNone/>
            </a:pPr>
            <a:r>
              <a:rPr b="1" lang="en-US">
                <a:solidFill>
                  <a:schemeClr val="dk1"/>
                </a:solidFill>
              </a:rPr>
              <a:t>Lack of Specificity/Anecdotes:</a:t>
            </a:r>
            <a:r>
              <a:rPr lang="en-US">
                <a:solidFill>
                  <a:schemeClr val="dk1"/>
                </a:solidFill>
              </a:rPr>
              <a:t> Avoids concrete details, personal stories, or specific examples.</a:t>
            </a:r>
            <a:endParaRPr/>
          </a:p>
          <a:p>
            <a:pPr indent="-431800" lvl="0" marL="457200" rtl="0" algn="l">
              <a:lnSpc>
                <a:spcPct val="100000"/>
              </a:lnSpc>
              <a:spcBef>
                <a:spcPts val="640"/>
              </a:spcBef>
              <a:spcAft>
                <a:spcPts val="0"/>
              </a:spcAft>
              <a:buSzPts val="3200"/>
              <a:buNone/>
            </a:pPr>
            <a:r>
              <a:rPr b="1" lang="en-US">
                <a:solidFill>
                  <a:schemeClr val="dk1"/>
                </a:solidFill>
              </a:rPr>
              <a:t>Slight Inaccuracies/Hallucinations:</a:t>
            </a:r>
            <a:r>
              <a:rPr lang="en-US">
                <a:solidFill>
                  <a:schemeClr val="dk1"/>
                </a:solidFill>
              </a:rPr>
              <a:t> Sometimes invents facts or details that sound plausible but are false.</a:t>
            </a:r>
            <a:endParaRPr/>
          </a:p>
        </p:txBody>
      </p:sp>
      <p:sp>
        <p:nvSpPr>
          <p:cNvPr id="1462" name="Google Shape;1462;p9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463" name="Google Shape;1463;p94"/>
          <p:cNvGrpSpPr/>
          <p:nvPr/>
        </p:nvGrpSpPr>
        <p:grpSpPr>
          <a:xfrm>
            <a:off x="790770" y="-112458"/>
            <a:ext cx="1427175" cy="786776"/>
            <a:chOff x="0" y="-38100"/>
            <a:chExt cx="373234" cy="205757"/>
          </a:xfrm>
        </p:grpSpPr>
        <p:sp>
          <p:nvSpPr>
            <p:cNvPr id="1464" name="Google Shape;1464;p9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5" name="Google Shape;1465;p9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66" name="Google Shape;1466;p94"/>
          <p:cNvGrpSpPr/>
          <p:nvPr/>
        </p:nvGrpSpPr>
        <p:grpSpPr>
          <a:xfrm>
            <a:off x="0" y="-112458"/>
            <a:ext cx="315272" cy="786776"/>
            <a:chOff x="0" y="-38100"/>
            <a:chExt cx="82450" cy="205757"/>
          </a:xfrm>
        </p:grpSpPr>
        <p:sp>
          <p:nvSpPr>
            <p:cNvPr id="1467" name="Google Shape;1467;p9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8" name="Google Shape;1468;p9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69" name="Google Shape;1469;p94"/>
          <p:cNvGrpSpPr/>
          <p:nvPr/>
        </p:nvGrpSpPr>
        <p:grpSpPr>
          <a:xfrm>
            <a:off x="0" y="1116904"/>
            <a:ext cx="503883" cy="1931922"/>
            <a:chOff x="0" y="-38100"/>
            <a:chExt cx="131775" cy="505235"/>
          </a:xfrm>
        </p:grpSpPr>
        <p:sp>
          <p:nvSpPr>
            <p:cNvPr id="1470" name="Google Shape;1470;p9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71" name="Google Shape;1471;p9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472" name="Google Shape;1472;p94"/>
          <p:cNvPicPr preferRelativeResize="0"/>
          <p:nvPr/>
        </p:nvPicPr>
        <p:blipFill rotWithShape="1">
          <a:blip r:embed="rId4">
            <a:alphaModFix/>
          </a:blip>
          <a:srcRect b="0" l="0" r="0" t="0"/>
          <a:stretch/>
        </p:blipFill>
        <p:spPr>
          <a:xfrm>
            <a:off x="11365005" y="2589663"/>
            <a:ext cx="5741087" cy="5741087"/>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6" name="Shape 1476"/>
        <p:cNvGrpSpPr/>
        <p:nvPr/>
      </p:nvGrpSpPr>
      <p:grpSpPr>
        <a:xfrm>
          <a:off x="0" y="0"/>
          <a:ext cx="0" cy="0"/>
          <a:chOff x="0" y="0"/>
          <a:chExt cx="0" cy="0"/>
        </a:xfrm>
      </p:grpSpPr>
      <p:sp>
        <p:nvSpPr>
          <p:cNvPr id="1477" name="Google Shape;1477;p9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Signs of AI-Generated Content</a:t>
            </a:r>
            <a:endParaRPr/>
          </a:p>
        </p:txBody>
      </p:sp>
      <p:sp>
        <p:nvSpPr>
          <p:cNvPr id="1478" name="Google Shape;1478;p95"/>
          <p:cNvSpPr txBox="1"/>
          <p:nvPr>
            <p:ph idx="1" type="subTitle"/>
          </p:nvPr>
        </p:nvSpPr>
        <p:spPr>
          <a:xfrm>
            <a:off x="1013345" y="2589663"/>
            <a:ext cx="10569055"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rPr>
              <a:t>For Images:</a:t>
            </a:r>
            <a:endParaRPr/>
          </a:p>
          <a:p>
            <a:pPr indent="-431800" lvl="0" marL="457200" rtl="0" algn="l">
              <a:lnSpc>
                <a:spcPct val="100000"/>
              </a:lnSpc>
              <a:spcBef>
                <a:spcPts val="640"/>
              </a:spcBef>
              <a:spcAft>
                <a:spcPts val="0"/>
              </a:spcAft>
              <a:buSzPts val="3200"/>
              <a:buNone/>
            </a:pPr>
            <a:r>
              <a:t/>
            </a:r>
            <a:endParaRPr>
              <a:solidFill>
                <a:schemeClr val="dk1"/>
              </a:solidFill>
            </a:endParaRPr>
          </a:p>
          <a:p>
            <a:pPr indent="-431800" lvl="0" marL="457200" rtl="0" algn="l">
              <a:lnSpc>
                <a:spcPct val="100000"/>
              </a:lnSpc>
              <a:spcBef>
                <a:spcPts val="640"/>
              </a:spcBef>
              <a:spcAft>
                <a:spcPts val="0"/>
              </a:spcAft>
              <a:buSzPts val="3200"/>
              <a:buNone/>
            </a:pPr>
            <a:r>
              <a:rPr lang="en-US">
                <a:solidFill>
                  <a:schemeClr val="dk1"/>
                </a:solidFill>
              </a:rPr>
              <a:t>Uncanny Valley Effect: Something just feels 'off' or unnatural about faces or scenes.</a:t>
            </a:r>
            <a:endParaRPr/>
          </a:p>
          <a:p>
            <a:pPr indent="-431800" lvl="0" marL="457200" rtl="0" algn="l">
              <a:lnSpc>
                <a:spcPct val="100000"/>
              </a:lnSpc>
              <a:spcBef>
                <a:spcPts val="640"/>
              </a:spcBef>
              <a:spcAft>
                <a:spcPts val="0"/>
              </a:spcAft>
              <a:buSzPts val="3200"/>
              <a:buNone/>
            </a:pPr>
            <a:r>
              <a:rPr lang="en-US">
                <a:solidFill>
                  <a:schemeClr val="dk1"/>
                </a:solidFill>
              </a:rPr>
              <a:t>Distorted or Extra Limbs/Fingers: Hands are notoriously difficult for AI to generate correctly.</a:t>
            </a:r>
            <a:endParaRPr/>
          </a:p>
          <a:p>
            <a:pPr indent="-431800" lvl="0" marL="457200" rtl="0" algn="l">
              <a:lnSpc>
                <a:spcPct val="100000"/>
              </a:lnSpc>
              <a:spcBef>
                <a:spcPts val="640"/>
              </a:spcBef>
              <a:spcAft>
                <a:spcPts val="0"/>
              </a:spcAft>
              <a:buSzPts val="3200"/>
              <a:buNone/>
            </a:pPr>
            <a:r>
              <a:rPr lang="en-US">
                <a:solidFill>
                  <a:schemeClr val="dk1"/>
                </a:solidFill>
              </a:rPr>
              <a:t>Nonsensical Text: Any text in the image might be gibberish or strangely warped.</a:t>
            </a:r>
            <a:endParaRPr/>
          </a:p>
          <a:p>
            <a:pPr indent="-431800" lvl="0" marL="457200" rtl="0" algn="l">
              <a:lnSpc>
                <a:spcPct val="100000"/>
              </a:lnSpc>
              <a:spcBef>
                <a:spcPts val="640"/>
              </a:spcBef>
              <a:spcAft>
                <a:spcPts val="0"/>
              </a:spcAft>
              <a:buSzPts val="3200"/>
              <a:buNone/>
            </a:pPr>
            <a:r>
              <a:rPr lang="en-US">
                <a:solidFill>
                  <a:schemeClr val="dk1"/>
                </a:solidFill>
              </a:rPr>
              <a:t>Repetitive Backgrounds/Patterns: Oddly consistent or bizarre background elements.</a:t>
            </a:r>
            <a:endParaRPr/>
          </a:p>
          <a:p>
            <a:pPr indent="-431800" lvl="0" marL="457200" rtl="0" algn="l">
              <a:lnSpc>
                <a:spcPct val="100000"/>
              </a:lnSpc>
              <a:spcBef>
                <a:spcPts val="640"/>
              </a:spcBef>
              <a:spcAft>
                <a:spcPts val="0"/>
              </a:spcAft>
              <a:buSzPts val="3200"/>
              <a:buNone/>
            </a:pPr>
            <a:r>
              <a:rPr lang="en-US">
                <a:solidFill>
                  <a:schemeClr val="dk1"/>
                </a:solidFill>
              </a:rPr>
              <a:t>Unusual Blurring/Sharpness: Areas that should be sharp are blurry, or vice versa.</a:t>
            </a:r>
            <a:endParaRPr/>
          </a:p>
        </p:txBody>
      </p:sp>
      <p:sp>
        <p:nvSpPr>
          <p:cNvPr id="1479" name="Google Shape;1479;p9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480" name="Google Shape;1480;p95"/>
          <p:cNvGrpSpPr/>
          <p:nvPr/>
        </p:nvGrpSpPr>
        <p:grpSpPr>
          <a:xfrm>
            <a:off x="790770" y="-112458"/>
            <a:ext cx="1427175" cy="786776"/>
            <a:chOff x="0" y="-38100"/>
            <a:chExt cx="373234" cy="205757"/>
          </a:xfrm>
        </p:grpSpPr>
        <p:sp>
          <p:nvSpPr>
            <p:cNvPr id="1481" name="Google Shape;1481;p9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82" name="Google Shape;1482;p9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83" name="Google Shape;1483;p95"/>
          <p:cNvGrpSpPr/>
          <p:nvPr/>
        </p:nvGrpSpPr>
        <p:grpSpPr>
          <a:xfrm>
            <a:off x="0" y="-112458"/>
            <a:ext cx="315272" cy="786776"/>
            <a:chOff x="0" y="-38100"/>
            <a:chExt cx="82450" cy="205757"/>
          </a:xfrm>
        </p:grpSpPr>
        <p:sp>
          <p:nvSpPr>
            <p:cNvPr id="1484" name="Google Shape;1484;p9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85" name="Google Shape;1485;p9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86" name="Google Shape;1486;p95"/>
          <p:cNvGrpSpPr/>
          <p:nvPr/>
        </p:nvGrpSpPr>
        <p:grpSpPr>
          <a:xfrm>
            <a:off x="0" y="1116904"/>
            <a:ext cx="503883" cy="1931922"/>
            <a:chOff x="0" y="-38100"/>
            <a:chExt cx="131775" cy="505235"/>
          </a:xfrm>
        </p:grpSpPr>
        <p:sp>
          <p:nvSpPr>
            <p:cNvPr id="1487" name="Google Shape;1487;p9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88" name="Google Shape;1488;p9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489" name="Google Shape;1489;p95"/>
          <p:cNvPicPr preferRelativeResize="0"/>
          <p:nvPr/>
        </p:nvPicPr>
        <p:blipFill rotWithShape="1">
          <a:blip r:embed="rId4">
            <a:alphaModFix/>
          </a:blip>
          <a:srcRect b="0" l="0" r="0" t="0"/>
          <a:stretch/>
        </p:blipFill>
        <p:spPr>
          <a:xfrm>
            <a:off x="11806780" y="2589663"/>
            <a:ext cx="6016455" cy="6016455"/>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3" name="Shape 1493"/>
        <p:cNvGrpSpPr/>
        <p:nvPr/>
      </p:nvGrpSpPr>
      <p:grpSpPr>
        <a:xfrm>
          <a:off x="0" y="0"/>
          <a:ext cx="0" cy="0"/>
          <a:chOff x="0" y="0"/>
          <a:chExt cx="0" cy="0"/>
        </a:xfrm>
      </p:grpSpPr>
      <p:sp>
        <p:nvSpPr>
          <p:cNvPr id="1494" name="Google Shape;1494;p9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Signs of AI-Generated Content</a:t>
            </a:r>
            <a:endParaRPr/>
          </a:p>
        </p:txBody>
      </p:sp>
      <p:sp>
        <p:nvSpPr>
          <p:cNvPr id="1495" name="Google Shape;1495;p96"/>
          <p:cNvSpPr txBox="1"/>
          <p:nvPr>
            <p:ph idx="1" type="subTitle"/>
          </p:nvPr>
        </p:nvSpPr>
        <p:spPr>
          <a:xfrm>
            <a:off x="1013345" y="2589663"/>
            <a:ext cx="8937480"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b="1" lang="en-US">
                <a:solidFill>
                  <a:schemeClr val="dk1"/>
                </a:solidFill>
              </a:rPr>
              <a:t>For Audio/Video (Discussion points):</a:t>
            </a:r>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Unnatural Facial Movements/Eye Blinks:</a:t>
            </a:r>
            <a:r>
              <a:rPr lang="en-US">
                <a:solidFill>
                  <a:schemeClr val="dk1"/>
                </a:solidFill>
              </a:rPr>
              <a:t> Too few, too many, or robotic.</a:t>
            </a:r>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Lip Sync Issues:</a:t>
            </a:r>
            <a:r>
              <a:rPr lang="en-US">
                <a:solidFill>
                  <a:schemeClr val="dk1"/>
                </a:solidFill>
              </a:rPr>
              <a:t> Mismatched words and mouth movements.</a:t>
            </a:r>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Robotic or Flat Voice:</a:t>
            </a:r>
            <a:r>
              <a:rPr lang="en-US">
                <a:solidFill>
                  <a:schemeClr val="dk1"/>
                </a:solidFill>
              </a:rPr>
              <a:t> Lacks natural intonation or emotion.</a:t>
            </a:r>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Lack of Body Language Consistency:</a:t>
            </a:r>
            <a:r>
              <a:rPr lang="en-US">
                <a:solidFill>
                  <a:schemeClr val="dk1"/>
                </a:solidFill>
              </a:rPr>
              <a:t> Disconnect between speech and gestures.</a:t>
            </a:r>
            <a:endParaRPr/>
          </a:p>
        </p:txBody>
      </p:sp>
      <p:sp>
        <p:nvSpPr>
          <p:cNvPr id="1496" name="Google Shape;1496;p9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497" name="Google Shape;1497;p96"/>
          <p:cNvGrpSpPr/>
          <p:nvPr/>
        </p:nvGrpSpPr>
        <p:grpSpPr>
          <a:xfrm>
            <a:off x="790770" y="-112458"/>
            <a:ext cx="1427175" cy="786776"/>
            <a:chOff x="0" y="-38100"/>
            <a:chExt cx="373234" cy="205757"/>
          </a:xfrm>
        </p:grpSpPr>
        <p:sp>
          <p:nvSpPr>
            <p:cNvPr id="1498" name="Google Shape;1498;p9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99" name="Google Shape;1499;p9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00" name="Google Shape;1500;p96"/>
          <p:cNvGrpSpPr/>
          <p:nvPr/>
        </p:nvGrpSpPr>
        <p:grpSpPr>
          <a:xfrm>
            <a:off x="0" y="-112458"/>
            <a:ext cx="315272" cy="786776"/>
            <a:chOff x="0" y="-38100"/>
            <a:chExt cx="82450" cy="205757"/>
          </a:xfrm>
        </p:grpSpPr>
        <p:sp>
          <p:nvSpPr>
            <p:cNvPr id="1501" name="Google Shape;1501;p9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02" name="Google Shape;1502;p9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03" name="Google Shape;1503;p96"/>
          <p:cNvGrpSpPr/>
          <p:nvPr/>
        </p:nvGrpSpPr>
        <p:grpSpPr>
          <a:xfrm>
            <a:off x="0" y="1116904"/>
            <a:ext cx="503883" cy="1931922"/>
            <a:chOff x="0" y="-38100"/>
            <a:chExt cx="131775" cy="505235"/>
          </a:xfrm>
        </p:grpSpPr>
        <p:sp>
          <p:nvSpPr>
            <p:cNvPr id="1504" name="Google Shape;1504;p9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05" name="Google Shape;1505;p9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506" name="Google Shape;1506;p96"/>
          <p:cNvPicPr preferRelativeResize="0"/>
          <p:nvPr/>
        </p:nvPicPr>
        <p:blipFill rotWithShape="1">
          <a:blip r:embed="rId4">
            <a:alphaModFix/>
          </a:blip>
          <a:srcRect b="0" l="0" r="0" t="0"/>
          <a:stretch/>
        </p:blipFill>
        <p:spPr>
          <a:xfrm>
            <a:off x="11275358" y="2814917"/>
            <a:ext cx="5988424" cy="5988424"/>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0" name="Shape 1510"/>
        <p:cNvGrpSpPr/>
        <p:nvPr/>
      </p:nvGrpSpPr>
      <p:grpSpPr>
        <a:xfrm>
          <a:off x="0" y="0"/>
          <a:ext cx="0" cy="0"/>
          <a:chOff x="0" y="0"/>
          <a:chExt cx="0" cy="0"/>
        </a:xfrm>
      </p:grpSpPr>
      <p:sp>
        <p:nvSpPr>
          <p:cNvPr id="1511" name="Google Shape;1511;p9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Activity 3: Spotting AI-Generated Content</a:t>
            </a:r>
            <a:endParaRPr/>
          </a:p>
        </p:txBody>
      </p:sp>
      <p:sp>
        <p:nvSpPr>
          <p:cNvPr id="1512" name="Google Shape;1512;p97"/>
          <p:cNvSpPr txBox="1"/>
          <p:nvPr>
            <p:ph idx="1" type="subTitle"/>
          </p:nvPr>
        </p:nvSpPr>
        <p:spPr>
          <a:xfrm>
            <a:off x="1013345" y="2589663"/>
            <a:ext cx="8937480"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sz="3800">
                <a:solidFill>
                  <a:schemeClr val="dk1"/>
                </a:solidFill>
              </a:rPr>
              <a:t>The information landscape is constantly evolving, and a major change is the rise of AI-generated content. </a:t>
            </a:r>
            <a:endParaRPr/>
          </a:p>
          <a:p>
            <a:pPr indent="-431800" lvl="0" marL="457200" rtl="0" algn="ctr">
              <a:lnSpc>
                <a:spcPct val="100000"/>
              </a:lnSpc>
              <a:spcBef>
                <a:spcPts val="640"/>
              </a:spcBef>
              <a:spcAft>
                <a:spcPts val="0"/>
              </a:spcAft>
              <a:buClr>
                <a:srgbClr val="888888"/>
              </a:buClr>
              <a:buSzPts val="3200"/>
              <a:buNone/>
            </a:pPr>
            <a:r>
              <a:t/>
            </a:r>
            <a:endParaRPr sz="3800">
              <a:solidFill>
                <a:schemeClr val="dk1"/>
              </a:solidFill>
            </a:endParaRPr>
          </a:p>
          <a:p>
            <a:pPr indent="-431800" lvl="0" marL="457200" rtl="0" algn="ctr">
              <a:lnSpc>
                <a:spcPct val="100000"/>
              </a:lnSpc>
              <a:spcBef>
                <a:spcPts val="640"/>
              </a:spcBef>
              <a:spcAft>
                <a:spcPts val="0"/>
              </a:spcAft>
              <a:buClr>
                <a:srgbClr val="888888"/>
              </a:buClr>
              <a:buSzPts val="3200"/>
              <a:buNone/>
            </a:pPr>
            <a:r>
              <a:rPr lang="en-US" sz="3800">
                <a:solidFill>
                  <a:schemeClr val="dk1"/>
                </a:solidFill>
              </a:rPr>
              <a:t>We're going to look at some examples and learn the specific 'tells' for text, images, and audio/video</a:t>
            </a:r>
            <a:endParaRPr/>
          </a:p>
          <a:p>
            <a:pPr indent="-431800" lvl="0" marL="457200" rtl="0" algn="ctr">
              <a:lnSpc>
                <a:spcPct val="100000"/>
              </a:lnSpc>
              <a:spcBef>
                <a:spcPts val="640"/>
              </a:spcBef>
              <a:spcAft>
                <a:spcPts val="0"/>
              </a:spcAft>
              <a:buClr>
                <a:srgbClr val="888888"/>
              </a:buClr>
              <a:buSzPts val="3200"/>
              <a:buNone/>
            </a:pPr>
            <a:r>
              <a:t/>
            </a:r>
            <a:endParaRPr sz="3800">
              <a:solidFill>
                <a:schemeClr val="dk1"/>
              </a:solidFill>
            </a:endParaRPr>
          </a:p>
          <a:p>
            <a:pPr indent="-431800" lvl="0" marL="457200" rtl="0" algn="ctr">
              <a:lnSpc>
                <a:spcPct val="100000"/>
              </a:lnSpc>
              <a:spcBef>
                <a:spcPts val="640"/>
              </a:spcBef>
              <a:spcAft>
                <a:spcPts val="0"/>
              </a:spcAft>
              <a:buClr>
                <a:srgbClr val="888888"/>
              </a:buClr>
              <a:buSzPts val="3200"/>
              <a:buNone/>
            </a:pPr>
            <a:r>
              <a:rPr lang="en-US" sz="3800">
                <a:solidFill>
                  <a:schemeClr val="dk1"/>
                </a:solidFill>
              </a:rPr>
              <a:t> A poll will appear asking if you think it was 'Human-created' or 'AI-generated'</a:t>
            </a:r>
            <a:endParaRPr/>
          </a:p>
        </p:txBody>
      </p:sp>
      <p:sp>
        <p:nvSpPr>
          <p:cNvPr id="1513" name="Google Shape;1513;p9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514" name="Google Shape;1514;p97"/>
          <p:cNvGrpSpPr/>
          <p:nvPr/>
        </p:nvGrpSpPr>
        <p:grpSpPr>
          <a:xfrm>
            <a:off x="790770" y="-112458"/>
            <a:ext cx="1427175" cy="786776"/>
            <a:chOff x="0" y="-38100"/>
            <a:chExt cx="373234" cy="205757"/>
          </a:xfrm>
        </p:grpSpPr>
        <p:sp>
          <p:nvSpPr>
            <p:cNvPr id="1515" name="Google Shape;1515;p9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16" name="Google Shape;1516;p9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17" name="Google Shape;1517;p97"/>
          <p:cNvGrpSpPr/>
          <p:nvPr/>
        </p:nvGrpSpPr>
        <p:grpSpPr>
          <a:xfrm>
            <a:off x="0" y="-112458"/>
            <a:ext cx="315272" cy="786776"/>
            <a:chOff x="0" y="-38100"/>
            <a:chExt cx="82450" cy="205757"/>
          </a:xfrm>
        </p:grpSpPr>
        <p:sp>
          <p:nvSpPr>
            <p:cNvPr id="1518" name="Google Shape;1518;p9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19" name="Google Shape;1519;p9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20" name="Google Shape;1520;p97"/>
          <p:cNvGrpSpPr/>
          <p:nvPr/>
        </p:nvGrpSpPr>
        <p:grpSpPr>
          <a:xfrm>
            <a:off x="0" y="1116904"/>
            <a:ext cx="503883" cy="1931922"/>
            <a:chOff x="0" y="-38100"/>
            <a:chExt cx="131775" cy="505235"/>
          </a:xfrm>
        </p:grpSpPr>
        <p:sp>
          <p:nvSpPr>
            <p:cNvPr id="1521" name="Google Shape;1521;p9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22" name="Google Shape;1522;p9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523" name="Google Shape;1523;p97"/>
          <p:cNvPicPr preferRelativeResize="0"/>
          <p:nvPr/>
        </p:nvPicPr>
        <p:blipFill rotWithShape="1">
          <a:blip r:embed="rId4">
            <a:alphaModFix/>
          </a:blip>
          <a:srcRect b="0" l="0" r="0" t="0"/>
          <a:stretch/>
        </p:blipFill>
        <p:spPr>
          <a:xfrm>
            <a:off x="11193437" y="3048822"/>
            <a:ext cx="6248400" cy="5207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2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Example:</a:t>
            </a:r>
            <a:endParaRPr/>
          </a:p>
        </p:txBody>
      </p:sp>
      <p:sp>
        <p:nvSpPr>
          <p:cNvPr id="236" name="Google Shape;236;p28"/>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Prompt:</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Options: </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endParaRPr>
          </a:p>
        </p:txBody>
      </p:sp>
      <p:sp>
        <p:nvSpPr>
          <p:cNvPr id="237" name="Google Shape;237;p2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38" name="Google Shape;238;p28"/>
          <p:cNvGrpSpPr/>
          <p:nvPr/>
        </p:nvGrpSpPr>
        <p:grpSpPr>
          <a:xfrm>
            <a:off x="790770" y="-112458"/>
            <a:ext cx="1427175" cy="786776"/>
            <a:chOff x="0" y="-38100"/>
            <a:chExt cx="373234" cy="205757"/>
          </a:xfrm>
        </p:grpSpPr>
        <p:sp>
          <p:nvSpPr>
            <p:cNvPr id="239" name="Google Shape;239;p2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0" name="Google Shape;240;p2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41" name="Google Shape;241;p28"/>
          <p:cNvGrpSpPr/>
          <p:nvPr/>
        </p:nvGrpSpPr>
        <p:grpSpPr>
          <a:xfrm>
            <a:off x="0" y="-112458"/>
            <a:ext cx="315272" cy="786776"/>
            <a:chOff x="0" y="-38100"/>
            <a:chExt cx="82450" cy="205757"/>
          </a:xfrm>
        </p:grpSpPr>
        <p:sp>
          <p:nvSpPr>
            <p:cNvPr id="242" name="Google Shape;242;p2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3" name="Google Shape;243;p2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44" name="Google Shape;244;p28"/>
          <p:cNvGrpSpPr/>
          <p:nvPr/>
        </p:nvGrpSpPr>
        <p:grpSpPr>
          <a:xfrm>
            <a:off x="0" y="1116904"/>
            <a:ext cx="503883" cy="1931922"/>
            <a:chOff x="0" y="-38100"/>
            <a:chExt cx="131775" cy="505235"/>
          </a:xfrm>
        </p:grpSpPr>
        <p:sp>
          <p:nvSpPr>
            <p:cNvPr id="245" name="Google Shape;245;p2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6" name="Google Shape;246;p2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47" name="Google Shape;247;p28"/>
          <p:cNvGrpSpPr/>
          <p:nvPr/>
        </p:nvGrpSpPr>
        <p:grpSpPr>
          <a:xfrm>
            <a:off x="3134567" y="7123153"/>
            <a:ext cx="12186046" cy="1059656"/>
            <a:chOff x="2976" y="3534171"/>
            <a:chExt cx="12186046" cy="1059656"/>
          </a:xfrm>
        </p:grpSpPr>
        <p:sp>
          <p:nvSpPr>
            <p:cNvPr id="248" name="Google Shape;248;p28"/>
            <p:cNvSpPr/>
            <p:nvPr/>
          </p:nvSpPr>
          <p:spPr>
            <a:xfrm>
              <a:off x="2976" y="3534171"/>
              <a:ext cx="2649140" cy="1059656"/>
            </a:xfrm>
            <a:prstGeom prst="chevron">
              <a:avLst>
                <a:gd fmla="val 5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28"/>
            <p:cNvSpPr txBox="1"/>
            <p:nvPr/>
          </p:nvSpPr>
          <p:spPr>
            <a:xfrm>
              <a:off x="532804" y="3534171"/>
              <a:ext cx="1589484" cy="1059656"/>
            </a:xfrm>
            <a:prstGeom prst="rect">
              <a:avLst/>
            </a:prstGeom>
            <a:noFill/>
            <a:ln>
              <a:noFill/>
            </a:ln>
          </p:spPr>
          <p:txBody>
            <a:bodyPr anchorCtr="0" anchor="ctr" bIns="36000" lIns="108000" spcFirstLastPara="1" rIns="36000" wrap="square" tIns="36000">
              <a:noAutofit/>
            </a:bodyPr>
            <a:lstStyle/>
            <a:p>
              <a:pPr indent="0" lvl="0" marL="0" marR="0" rtl="0" algn="ctr">
                <a:lnSpc>
                  <a:spcPct val="90000"/>
                </a:lnSpc>
                <a:spcBef>
                  <a:spcPts val="0"/>
                </a:spcBef>
                <a:spcAft>
                  <a:spcPts val="0"/>
                </a:spcAft>
                <a:buNone/>
              </a:pPr>
              <a:r>
                <a:rPr b="0" i="0" lang="en-US" sz="2700" u="none" cap="none" strike="noStrike">
                  <a:solidFill>
                    <a:schemeClr val="dk1"/>
                  </a:solidFill>
                  <a:latin typeface="Bricolage Grotesque"/>
                  <a:ea typeface="Bricolage Grotesque"/>
                  <a:cs typeface="Bricolage Grotesque"/>
                  <a:sym typeface="Bricolage Grotesque"/>
                </a:rPr>
                <a:t>Strongly Agree</a:t>
              </a:r>
              <a:endParaRPr b="0" i="0" sz="2700" u="none" cap="none" strike="noStrike">
                <a:solidFill>
                  <a:schemeClr val="lt1"/>
                </a:solidFill>
                <a:latin typeface="Arial"/>
                <a:ea typeface="Arial"/>
                <a:cs typeface="Arial"/>
                <a:sym typeface="Arial"/>
              </a:endParaRPr>
            </a:p>
          </p:txBody>
        </p:sp>
        <p:sp>
          <p:nvSpPr>
            <p:cNvPr id="250" name="Google Shape;250;p28"/>
            <p:cNvSpPr/>
            <p:nvPr/>
          </p:nvSpPr>
          <p:spPr>
            <a:xfrm>
              <a:off x="2387203" y="3534171"/>
              <a:ext cx="2649140" cy="1059656"/>
            </a:xfrm>
            <a:prstGeom prst="chevron">
              <a:avLst>
                <a:gd fmla="val 5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28"/>
            <p:cNvSpPr txBox="1"/>
            <p:nvPr/>
          </p:nvSpPr>
          <p:spPr>
            <a:xfrm>
              <a:off x="2917031" y="3534171"/>
              <a:ext cx="1589484" cy="1059656"/>
            </a:xfrm>
            <a:prstGeom prst="rect">
              <a:avLst/>
            </a:prstGeom>
            <a:noFill/>
            <a:ln>
              <a:noFill/>
            </a:ln>
          </p:spPr>
          <p:txBody>
            <a:bodyPr anchorCtr="0" anchor="ctr" bIns="36000" lIns="108000" spcFirstLastPara="1" rIns="36000" wrap="square" tIns="36000">
              <a:noAutofit/>
            </a:bodyPr>
            <a:lstStyle/>
            <a:p>
              <a:pPr indent="0" lvl="0" marL="0" marR="0" rtl="0" algn="ctr">
                <a:lnSpc>
                  <a:spcPct val="90000"/>
                </a:lnSpc>
                <a:spcBef>
                  <a:spcPts val="0"/>
                </a:spcBef>
                <a:spcAft>
                  <a:spcPts val="0"/>
                </a:spcAft>
                <a:buNone/>
              </a:pPr>
              <a:r>
                <a:rPr b="0" i="0" lang="en-US" sz="2700" u="none" cap="none" strike="noStrike">
                  <a:solidFill>
                    <a:schemeClr val="dk1"/>
                  </a:solidFill>
                  <a:latin typeface="Bricolage Grotesque"/>
                  <a:ea typeface="Bricolage Grotesque"/>
                  <a:cs typeface="Bricolage Grotesque"/>
                  <a:sym typeface="Bricolage Grotesque"/>
                </a:rPr>
                <a:t>Agree</a:t>
              </a:r>
              <a:endParaRPr b="0" i="0" sz="2700" u="none" cap="none" strike="noStrike">
                <a:solidFill>
                  <a:schemeClr val="lt1"/>
                </a:solidFill>
                <a:latin typeface="Arial"/>
                <a:ea typeface="Arial"/>
                <a:cs typeface="Arial"/>
                <a:sym typeface="Arial"/>
              </a:endParaRPr>
            </a:p>
          </p:txBody>
        </p:sp>
        <p:sp>
          <p:nvSpPr>
            <p:cNvPr id="252" name="Google Shape;252;p28"/>
            <p:cNvSpPr/>
            <p:nvPr/>
          </p:nvSpPr>
          <p:spPr>
            <a:xfrm>
              <a:off x="4771429" y="3534171"/>
              <a:ext cx="2649140" cy="1059656"/>
            </a:xfrm>
            <a:prstGeom prst="chevron">
              <a:avLst>
                <a:gd fmla="val 5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28"/>
            <p:cNvSpPr txBox="1"/>
            <p:nvPr/>
          </p:nvSpPr>
          <p:spPr>
            <a:xfrm>
              <a:off x="5301257" y="3534171"/>
              <a:ext cx="1589484" cy="1059656"/>
            </a:xfrm>
            <a:prstGeom prst="rect">
              <a:avLst/>
            </a:prstGeom>
            <a:noFill/>
            <a:ln>
              <a:noFill/>
            </a:ln>
          </p:spPr>
          <p:txBody>
            <a:bodyPr anchorCtr="0" anchor="ctr" bIns="36000" lIns="108000" spcFirstLastPara="1" rIns="36000" wrap="square" tIns="36000">
              <a:noAutofit/>
            </a:bodyPr>
            <a:lstStyle/>
            <a:p>
              <a:pPr indent="0" lvl="0" marL="0" marR="0" rtl="0" algn="ctr">
                <a:lnSpc>
                  <a:spcPct val="90000"/>
                </a:lnSpc>
                <a:spcBef>
                  <a:spcPts val="0"/>
                </a:spcBef>
                <a:spcAft>
                  <a:spcPts val="0"/>
                </a:spcAft>
                <a:buNone/>
              </a:pPr>
              <a:r>
                <a:rPr b="0" i="0" lang="en-US" sz="2700" u="none" cap="none" strike="noStrike">
                  <a:solidFill>
                    <a:schemeClr val="dk1"/>
                  </a:solidFill>
                  <a:latin typeface="Bricolage Grotesque"/>
                  <a:ea typeface="Bricolage Grotesque"/>
                  <a:cs typeface="Bricolage Grotesque"/>
                  <a:sym typeface="Bricolage Grotesque"/>
                </a:rPr>
                <a:t>Neutral</a:t>
              </a:r>
              <a:endParaRPr b="0" i="0" sz="2700" u="none" cap="none" strike="noStrike">
                <a:solidFill>
                  <a:schemeClr val="lt1"/>
                </a:solidFill>
                <a:latin typeface="Arial"/>
                <a:ea typeface="Arial"/>
                <a:cs typeface="Arial"/>
                <a:sym typeface="Arial"/>
              </a:endParaRPr>
            </a:p>
          </p:txBody>
        </p:sp>
        <p:sp>
          <p:nvSpPr>
            <p:cNvPr id="254" name="Google Shape;254;p28"/>
            <p:cNvSpPr/>
            <p:nvPr/>
          </p:nvSpPr>
          <p:spPr>
            <a:xfrm>
              <a:off x="7155656" y="3534171"/>
              <a:ext cx="2649140" cy="1059656"/>
            </a:xfrm>
            <a:prstGeom prst="chevron">
              <a:avLst>
                <a:gd fmla="val 5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28"/>
            <p:cNvSpPr txBox="1"/>
            <p:nvPr/>
          </p:nvSpPr>
          <p:spPr>
            <a:xfrm>
              <a:off x="7685484" y="3534171"/>
              <a:ext cx="1589484" cy="1059656"/>
            </a:xfrm>
            <a:prstGeom prst="rect">
              <a:avLst/>
            </a:prstGeom>
            <a:noFill/>
            <a:ln>
              <a:noFill/>
            </a:ln>
          </p:spPr>
          <p:txBody>
            <a:bodyPr anchorCtr="0" anchor="ctr" bIns="36000" lIns="108000" spcFirstLastPara="1" rIns="36000" wrap="square" tIns="36000">
              <a:noAutofit/>
            </a:bodyPr>
            <a:lstStyle/>
            <a:p>
              <a:pPr indent="0" lvl="0" marL="0" marR="0" rtl="0" algn="ctr">
                <a:lnSpc>
                  <a:spcPct val="90000"/>
                </a:lnSpc>
                <a:spcBef>
                  <a:spcPts val="0"/>
                </a:spcBef>
                <a:spcAft>
                  <a:spcPts val="0"/>
                </a:spcAft>
                <a:buNone/>
              </a:pPr>
              <a:r>
                <a:rPr b="0" i="0" lang="en-US" sz="2700" u="none" cap="none" strike="noStrike">
                  <a:solidFill>
                    <a:schemeClr val="dk1"/>
                  </a:solidFill>
                  <a:latin typeface="Bricolage Grotesque"/>
                  <a:ea typeface="Bricolage Grotesque"/>
                  <a:cs typeface="Bricolage Grotesque"/>
                  <a:sym typeface="Bricolage Grotesque"/>
                </a:rPr>
                <a:t>Disagree</a:t>
              </a:r>
              <a:endParaRPr b="0" i="0" sz="2700" u="none" cap="none" strike="noStrike">
                <a:solidFill>
                  <a:schemeClr val="lt1"/>
                </a:solidFill>
                <a:latin typeface="Arial"/>
                <a:ea typeface="Arial"/>
                <a:cs typeface="Arial"/>
                <a:sym typeface="Arial"/>
              </a:endParaRPr>
            </a:p>
          </p:txBody>
        </p:sp>
        <p:sp>
          <p:nvSpPr>
            <p:cNvPr id="256" name="Google Shape;256;p28"/>
            <p:cNvSpPr/>
            <p:nvPr/>
          </p:nvSpPr>
          <p:spPr>
            <a:xfrm>
              <a:off x="9539882" y="3534171"/>
              <a:ext cx="2649140" cy="1059656"/>
            </a:xfrm>
            <a:prstGeom prst="chevron">
              <a:avLst>
                <a:gd fmla="val 5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28"/>
            <p:cNvSpPr txBox="1"/>
            <p:nvPr/>
          </p:nvSpPr>
          <p:spPr>
            <a:xfrm>
              <a:off x="10069710" y="3534171"/>
              <a:ext cx="1589484" cy="1059656"/>
            </a:xfrm>
            <a:prstGeom prst="rect">
              <a:avLst/>
            </a:prstGeom>
            <a:noFill/>
            <a:ln>
              <a:noFill/>
            </a:ln>
          </p:spPr>
          <p:txBody>
            <a:bodyPr anchorCtr="0" anchor="ctr" bIns="36000" lIns="108000" spcFirstLastPara="1" rIns="36000" wrap="square" tIns="36000">
              <a:noAutofit/>
            </a:bodyPr>
            <a:lstStyle/>
            <a:p>
              <a:pPr indent="0" lvl="0" marL="0" marR="0" rtl="0" algn="ctr">
                <a:lnSpc>
                  <a:spcPct val="90000"/>
                </a:lnSpc>
                <a:spcBef>
                  <a:spcPts val="0"/>
                </a:spcBef>
                <a:spcAft>
                  <a:spcPts val="0"/>
                </a:spcAft>
                <a:buNone/>
              </a:pPr>
              <a:r>
                <a:rPr b="0" i="0" lang="en-US" sz="2700" u="none" cap="none" strike="noStrike">
                  <a:solidFill>
                    <a:schemeClr val="dk1"/>
                  </a:solidFill>
                  <a:latin typeface="Bricolage Grotesque"/>
                  <a:ea typeface="Bricolage Grotesque"/>
                  <a:cs typeface="Bricolage Grotesque"/>
                  <a:sym typeface="Bricolage Grotesque"/>
                </a:rPr>
                <a:t>Strongly Disagree</a:t>
              </a:r>
              <a:endParaRPr b="0" i="0" sz="2700" u="none" cap="none" strike="noStrike">
                <a:solidFill>
                  <a:schemeClr val="lt1"/>
                </a:solidFill>
                <a:latin typeface="Arial"/>
                <a:ea typeface="Arial"/>
                <a:cs typeface="Arial"/>
                <a:sym typeface="Arial"/>
              </a:endParaRPr>
            </a:p>
          </p:txBody>
        </p:sp>
      </p:grpSp>
      <p:sp>
        <p:nvSpPr>
          <p:cNvPr id="258" name="Google Shape;258;p28"/>
          <p:cNvSpPr/>
          <p:nvPr/>
        </p:nvSpPr>
        <p:spPr>
          <a:xfrm>
            <a:off x="3017397" y="3890265"/>
            <a:ext cx="12420388"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5400" u="none" cap="none" strike="noStrike">
                <a:solidFill>
                  <a:schemeClr val="dk1"/>
                </a:solidFill>
                <a:latin typeface="Bricolage Grotesque"/>
                <a:ea typeface="Bricolage Grotesque"/>
                <a:cs typeface="Bricolage Grotesque"/>
                <a:sym typeface="Bricolage Grotesque"/>
              </a:rPr>
              <a:t>"I mostly get news from social media."</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7" name="Shape 1527"/>
        <p:cNvGrpSpPr/>
        <p:nvPr/>
      </p:nvGrpSpPr>
      <p:grpSpPr>
        <a:xfrm>
          <a:off x="0" y="0"/>
          <a:ext cx="0" cy="0"/>
          <a:chOff x="0" y="0"/>
          <a:chExt cx="0" cy="0"/>
        </a:xfrm>
      </p:grpSpPr>
      <p:sp>
        <p:nvSpPr>
          <p:cNvPr id="1528" name="Google Shape;1528;p9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Activity 3: Spotting AI-Generated Content</a:t>
            </a:r>
            <a:endParaRPr/>
          </a:p>
        </p:txBody>
      </p:sp>
      <p:sp>
        <p:nvSpPr>
          <p:cNvPr id="1529" name="Google Shape;1529;p9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530" name="Google Shape;1530;p98"/>
          <p:cNvGrpSpPr/>
          <p:nvPr/>
        </p:nvGrpSpPr>
        <p:grpSpPr>
          <a:xfrm>
            <a:off x="790770" y="-112458"/>
            <a:ext cx="1427175" cy="786776"/>
            <a:chOff x="0" y="-38100"/>
            <a:chExt cx="373234" cy="205757"/>
          </a:xfrm>
        </p:grpSpPr>
        <p:sp>
          <p:nvSpPr>
            <p:cNvPr id="1531" name="Google Shape;1531;p9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32" name="Google Shape;1532;p9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33" name="Google Shape;1533;p98"/>
          <p:cNvGrpSpPr/>
          <p:nvPr/>
        </p:nvGrpSpPr>
        <p:grpSpPr>
          <a:xfrm>
            <a:off x="0" y="-112458"/>
            <a:ext cx="315272" cy="786776"/>
            <a:chOff x="0" y="-38100"/>
            <a:chExt cx="82450" cy="205757"/>
          </a:xfrm>
        </p:grpSpPr>
        <p:sp>
          <p:nvSpPr>
            <p:cNvPr id="1534" name="Google Shape;1534;p9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35" name="Google Shape;1535;p9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36" name="Google Shape;1536;p98"/>
          <p:cNvGrpSpPr/>
          <p:nvPr/>
        </p:nvGrpSpPr>
        <p:grpSpPr>
          <a:xfrm>
            <a:off x="0" y="1116904"/>
            <a:ext cx="503883" cy="1931922"/>
            <a:chOff x="0" y="-38100"/>
            <a:chExt cx="131775" cy="505235"/>
          </a:xfrm>
        </p:grpSpPr>
        <p:sp>
          <p:nvSpPr>
            <p:cNvPr id="1537" name="Google Shape;1537;p9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38" name="Google Shape;1538;p9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539" name="Google Shape;1539;p98"/>
          <p:cNvSpPr txBox="1"/>
          <p:nvPr/>
        </p:nvSpPr>
        <p:spPr>
          <a:xfrm>
            <a:off x="10237693" y="2331437"/>
            <a:ext cx="7204143" cy="7617941"/>
          </a:xfrm>
          <a:prstGeom prst="rect">
            <a:avLst/>
          </a:prstGeom>
          <a:noFill/>
          <a:ln>
            <a:noFill/>
          </a:ln>
        </p:spPr>
        <p:txBody>
          <a:bodyPr anchorCtr="0" anchor="t" bIns="45700" lIns="91425" spcFirstLastPara="1" rIns="91425" wrap="square" tIns="45700">
            <a:normAutofit/>
          </a:bodyPr>
          <a:lstStyle/>
          <a:p>
            <a:pPr indent="-431800" lvl="0" marL="457200" marR="0" rtl="0" algn="ctr">
              <a:lnSpc>
                <a:spcPct val="100000"/>
              </a:lnSpc>
              <a:spcBef>
                <a:spcPts val="640"/>
              </a:spcBef>
              <a:spcAft>
                <a:spcPts val="0"/>
              </a:spcAft>
              <a:buClr>
                <a:srgbClr val="888888"/>
              </a:buClr>
              <a:buSzPts val="3200"/>
              <a:buFont typeface="Arial"/>
              <a:buNone/>
            </a:pPr>
            <a:r>
              <a:t/>
            </a:r>
            <a:endParaRPr b="0" i="0" sz="3200" u="none" cap="none" strike="noStrike">
              <a:solidFill>
                <a:srgbClr val="888888"/>
              </a:solidFill>
              <a:latin typeface="Calibri"/>
              <a:ea typeface="Calibri"/>
              <a:cs typeface="Calibri"/>
              <a:sym typeface="Calibri"/>
            </a:endParaRPr>
          </a:p>
          <a:p>
            <a:pPr indent="-431800" lvl="0" marL="457200" marR="0" rtl="0" algn="ctr">
              <a:lnSpc>
                <a:spcPct val="100000"/>
              </a:lnSpc>
              <a:spcBef>
                <a:spcPts val="640"/>
              </a:spcBef>
              <a:spcAft>
                <a:spcPts val="0"/>
              </a:spcAft>
              <a:buClr>
                <a:srgbClr val="888888"/>
              </a:buClr>
              <a:buSzPts val="3200"/>
              <a:buFont typeface="Arial"/>
              <a:buNone/>
            </a:pPr>
            <a:r>
              <a:rPr b="0" i="0" lang="en-US" sz="3200" u="none" cap="none" strike="noStrike">
                <a:solidFill>
                  <a:schemeClr val="dk1"/>
                </a:solidFill>
                <a:latin typeface="Calibri"/>
                <a:ea typeface="Calibri"/>
                <a:cs typeface="Calibri"/>
                <a:sym typeface="Calibri"/>
              </a:rPr>
              <a:t>Prompt: Who thinks this was written by a human? Who thinks AI generated this?</a:t>
            </a:r>
            <a:endParaRPr/>
          </a:p>
          <a:p>
            <a:pPr indent="-431800" lvl="0" marL="457200" marR="0" rtl="0" algn="ctr">
              <a:lnSpc>
                <a:spcPct val="100000"/>
              </a:lnSpc>
              <a:spcBef>
                <a:spcPts val="640"/>
              </a:spcBef>
              <a:spcAft>
                <a:spcPts val="0"/>
              </a:spcAft>
              <a:buClr>
                <a:srgbClr val="888888"/>
              </a:buClr>
              <a:buSzPts val="3200"/>
              <a:buFont typeface="Arial"/>
              <a:buNone/>
            </a:pPr>
            <a:r>
              <a:t/>
            </a:r>
            <a:endParaRPr b="0" i="0" sz="3200" u="none" cap="none" strike="noStrike">
              <a:solidFill>
                <a:schemeClr val="dk1"/>
              </a:solidFill>
              <a:latin typeface="Calibri"/>
              <a:ea typeface="Calibri"/>
              <a:cs typeface="Calibri"/>
              <a:sym typeface="Calibri"/>
            </a:endParaRPr>
          </a:p>
          <a:p>
            <a:pPr indent="-431800" lvl="0" marL="457200" marR="0" rtl="0" algn="ctr">
              <a:lnSpc>
                <a:spcPct val="100000"/>
              </a:lnSpc>
              <a:spcBef>
                <a:spcPts val="640"/>
              </a:spcBef>
              <a:spcAft>
                <a:spcPts val="0"/>
              </a:spcAft>
              <a:buClr>
                <a:srgbClr val="888888"/>
              </a:buClr>
              <a:buSzPts val="3200"/>
              <a:buFont typeface="Arial"/>
              <a:buNone/>
            </a:pPr>
            <a:r>
              <a:rPr b="0" i="0" lang="en-US" sz="3200" u="none" cap="none" strike="noStrike">
                <a:solidFill>
                  <a:schemeClr val="dk1"/>
                </a:solidFill>
                <a:latin typeface="Calibri"/>
                <a:ea typeface="Calibri"/>
                <a:cs typeface="Calibri"/>
                <a:sym typeface="Calibri"/>
              </a:rPr>
              <a:t>What clues suggest this was written by AI?</a:t>
            </a:r>
            <a:endParaRPr/>
          </a:p>
          <a:p>
            <a:pPr indent="-431800" lvl="0" marL="457200" marR="0" rtl="0" algn="ctr">
              <a:lnSpc>
                <a:spcPct val="100000"/>
              </a:lnSpc>
              <a:spcBef>
                <a:spcPts val="640"/>
              </a:spcBef>
              <a:spcAft>
                <a:spcPts val="0"/>
              </a:spcAft>
              <a:buClr>
                <a:srgbClr val="888888"/>
              </a:buClr>
              <a:buSzPts val="3200"/>
              <a:buFont typeface="Arial"/>
              <a:buNone/>
            </a:pPr>
            <a:r>
              <a:rPr b="0" i="0" lang="en-US" sz="3200" u="none" cap="none" strike="noStrike">
                <a:solidFill>
                  <a:schemeClr val="dk1"/>
                </a:solidFill>
                <a:latin typeface="Calibri"/>
                <a:ea typeface="Calibri"/>
                <a:cs typeface="Calibri"/>
                <a:sym typeface="Calibri"/>
              </a:rPr>
              <a:t>Does it feel too balanced or impersonal?</a:t>
            </a:r>
            <a:endParaRPr/>
          </a:p>
          <a:p>
            <a:pPr indent="-431800" lvl="0" marL="457200" marR="0" rtl="0" algn="ctr">
              <a:lnSpc>
                <a:spcPct val="100000"/>
              </a:lnSpc>
              <a:spcBef>
                <a:spcPts val="640"/>
              </a:spcBef>
              <a:spcAft>
                <a:spcPts val="0"/>
              </a:spcAft>
              <a:buClr>
                <a:srgbClr val="888888"/>
              </a:buClr>
              <a:buSzPts val="3200"/>
              <a:buFont typeface="Arial"/>
              <a:buNone/>
            </a:pPr>
            <a:r>
              <a:rPr b="0" i="0" lang="en-US" sz="3200" u="none" cap="none" strike="noStrike">
                <a:solidFill>
                  <a:schemeClr val="dk1"/>
                </a:solidFill>
                <a:latin typeface="Calibri"/>
                <a:ea typeface="Calibri"/>
                <a:cs typeface="Calibri"/>
                <a:sym typeface="Calibri"/>
              </a:rPr>
              <a:t>Are there any patterns or phrases that seem overly formal or vague?</a:t>
            </a:r>
            <a:endParaRPr/>
          </a:p>
          <a:p>
            <a:pPr indent="-431800" lvl="0" marL="457200" marR="0" rtl="0" algn="ctr">
              <a:lnSpc>
                <a:spcPct val="100000"/>
              </a:lnSpc>
              <a:spcBef>
                <a:spcPts val="640"/>
              </a:spcBef>
              <a:spcAft>
                <a:spcPts val="0"/>
              </a:spcAft>
              <a:buClr>
                <a:srgbClr val="888888"/>
              </a:buClr>
              <a:buSzPts val="3200"/>
              <a:buFont typeface="Arial"/>
              <a:buNone/>
            </a:pPr>
            <a:r>
              <a:t/>
            </a:r>
            <a:endParaRPr b="0" i="0" sz="3200" u="none" cap="none" strike="noStrike">
              <a:solidFill>
                <a:srgbClr val="888888"/>
              </a:solidFill>
              <a:latin typeface="Calibri"/>
              <a:ea typeface="Calibri"/>
              <a:cs typeface="Calibri"/>
              <a:sym typeface="Calibri"/>
            </a:endParaRPr>
          </a:p>
          <a:p>
            <a:pPr indent="-431800" lvl="0" marL="457200" marR="0" rtl="0" algn="ctr">
              <a:lnSpc>
                <a:spcPct val="100000"/>
              </a:lnSpc>
              <a:spcBef>
                <a:spcPts val="640"/>
              </a:spcBef>
              <a:spcAft>
                <a:spcPts val="0"/>
              </a:spcAft>
              <a:buClr>
                <a:srgbClr val="888888"/>
              </a:buClr>
              <a:buSzPts val="3200"/>
              <a:buFont typeface="Arial"/>
              <a:buNone/>
            </a:pPr>
            <a:r>
              <a:t/>
            </a:r>
            <a:endParaRPr b="0" i="0" sz="3200" u="none" cap="none" strike="noStrike">
              <a:solidFill>
                <a:srgbClr val="888888"/>
              </a:solidFill>
              <a:latin typeface="Calibri"/>
              <a:ea typeface="Calibri"/>
              <a:cs typeface="Calibri"/>
              <a:sym typeface="Calibri"/>
            </a:endParaRPr>
          </a:p>
        </p:txBody>
      </p:sp>
      <p:sp>
        <p:nvSpPr>
          <p:cNvPr id="1540" name="Google Shape;1540;p98"/>
          <p:cNvSpPr/>
          <p:nvPr/>
        </p:nvSpPr>
        <p:spPr>
          <a:xfrm>
            <a:off x="411452" y="3194509"/>
            <a:ext cx="9144000" cy="5509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3200" u="none" cap="none" strike="noStrike">
                <a:solidFill>
                  <a:srgbClr val="000000"/>
                </a:solidFill>
                <a:latin typeface="Calibri"/>
                <a:ea typeface="Calibri"/>
                <a:cs typeface="Calibri"/>
                <a:sym typeface="Calibri"/>
              </a:rPr>
              <a:t>In today’s rapidly evolving digital landscape, the integration of artificial intelligence into everyday communication has become increasingly prevalent. From composing emails to generating entire articles, AI systems are revolutionizing how we create and consume information. This transformation not only enhances efficiency but also raises important questions about authenticity, authorship, and trust in media. As we navigate this new era, it is essential to develop critical thinking skills to distinguish between human and machine-generated content.</a:t>
            </a:r>
            <a:endParaRPr b="0" i="0" sz="3200" u="none" cap="none" strike="noStrike">
              <a:solidFill>
                <a:srgbClr val="000000"/>
              </a:solidFill>
              <a:latin typeface="Calibri"/>
              <a:ea typeface="Calibri"/>
              <a:cs typeface="Calibri"/>
              <a:sym typeface="Calibri"/>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4" name="Shape 1544"/>
        <p:cNvGrpSpPr/>
        <p:nvPr/>
      </p:nvGrpSpPr>
      <p:grpSpPr>
        <a:xfrm>
          <a:off x="0" y="0"/>
          <a:ext cx="0" cy="0"/>
          <a:chOff x="0" y="0"/>
          <a:chExt cx="0" cy="0"/>
        </a:xfrm>
      </p:grpSpPr>
      <p:sp>
        <p:nvSpPr>
          <p:cNvPr id="1545" name="Google Shape;1545;p9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Activity 3: Spotting AI-Generated Content</a:t>
            </a:r>
            <a:endParaRPr/>
          </a:p>
        </p:txBody>
      </p:sp>
      <p:sp>
        <p:nvSpPr>
          <p:cNvPr id="1546" name="Google Shape;1546;p9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547" name="Google Shape;1547;p99"/>
          <p:cNvGrpSpPr/>
          <p:nvPr/>
        </p:nvGrpSpPr>
        <p:grpSpPr>
          <a:xfrm>
            <a:off x="790770" y="-112458"/>
            <a:ext cx="1427175" cy="786776"/>
            <a:chOff x="0" y="-38100"/>
            <a:chExt cx="373234" cy="205757"/>
          </a:xfrm>
        </p:grpSpPr>
        <p:sp>
          <p:nvSpPr>
            <p:cNvPr id="1548" name="Google Shape;1548;p9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9" name="Google Shape;1549;p9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50" name="Google Shape;1550;p99"/>
          <p:cNvGrpSpPr/>
          <p:nvPr/>
        </p:nvGrpSpPr>
        <p:grpSpPr>
          <a:xfrm>
            <a:off x="0" y="-112458"/>
            <a:ext cx="315272" cy="786776"/>
            <a:chOff x="0" y="-38100"/>
            <a:chExt cx="82450" cy="205757"/>
          </a:xfrm>
        </p:grpSpPr>
        <p:sp>
          <p:nvSpPr>
            <p:cNvPr id="1551" name="Google Shape;1551;p9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2" name="Google Shape;1552;p9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53" name="Google Shape;1553;p99"/>
          <p:cNvGrpSpPr/>
          <p:nvPr/>
        </p:nvGrpSpPr>
        <p:grpSpPr>
          <a:xfrm>
            <a:off x="0" y="1116904"/>
            <a:ext cx="503883" cy="1931922"/>
            <a:chOff x="0" y="-38100"/>
            <a:chExt cx="131775" cy="505235"/>
          </a:xfrm>
        </p:grpSpPr>
        <p:sp>
          <p:nvSpPr>
            <p:cNvPr id="1554" name="Google Shape;1554;p9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5" name="Google Shape;1555;p9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556" name="Google Shape;1556;p99"/>
          <p:cNvSpPr txBox="1"/>
          <p:nvPr/>
        </p:nvSpPr>
        <p:spPr>
          <a:xfrm>
            <a:off x="8971005" y="2331437"/>
            <a:ext cx="8470832" cy="7617941"/>
          </a:xfrm>
          <a:prstGeom prst="rect">
            <a:avLst/>
          </a:prstGeom>
          <a:noFill/>
          <a:ln>
            <a:noFill/>
          </a:ln>
        </p:spPr>
        <p:txBody>
          <a:bodyPr anchorCtr="0" anchor="t" bIns="45700" lIns="91425" spcFirstLastPara="1" rIns="91425" wrap="square" tIns="45700">
            <a:normAutofit/>
          </a:bodyPr>
          <a:lstStyle/>
          <a:p>
            <a:pPr indent="-431800" lvl="0" marL="457200" marR="0" rtl="0" algn="ctr">
              <a:lnSpc>
                <a:spcPct val="100000"/>
              </a:lnSpc>
              <a:spcBef>
                <a:spcPts val="640"/>
              </a:spcBef>
              <a:spcAft>
                <a:spcPts val="0"/>
              </a:spcAft>
              <a:buClr>
                <a:srgbClr val="888888"/>
              </a:buClr>
              <a:buSzPts val="3200"/>
              <a:buFont typeface="Arial"/>
              <a:buNone/>
            </a:pPr>
            <a:r>
              <a:t/>
            </a:r>
            <a:endParaRPr b="0" i="0" sz="3200" u="none" cap="none" strike="noStrike">
              <a:solidFill>
                <a:srgbClr val="888888"/>
              </a:solidFill>
              <a:latin typeface="Calibri"/>
              <a:ea typeface="Calibri"/>
              <a:cs typeface="Calibri"/>
              <a:sym typeface="Calibri"/>
            </a:endParaRPr>
          </a:p>
          <a:p>
            <a:pPr indent="-431800" lvl="0" marL="457200" marR="0" rtl="0" algn="ctr">
              <a:lnSpc>
                <a:spcPct val="100000"/>
              </a:lnSpc>
              <a:spcBef>
                <a:spcPts val="640"/>
              </a:spcBef>
              <a:spcAft>
                <a:spcPts val="0"/>
              </a:spcAft>
              <a:buClr>
                <a:srgbClr val="888888"/>
              </a:buClr>
              <a:buSzPts val="3200"/>
              <a:buFont typeface="Arial"/>
              <a:buNone/>
            </a:pPr>
            <a:r>
              <a:rPr b="0" i="0" lang="en-US" sz="3200" u="none" cap="none" strike="noStrike">
                <a:solidFill>
                  <a:schemeClr val="dk1"/>
                </a:solidFill>
                <a:latin typeface="Calibri"/>
                <a:ea typeface="Calibri"/>
                <a:cs typeface="Calibri"/>
                <a:sym typeface="Calibri"/>
              </a:rPr>
              <a:t>Human-created or AI-generated?</a:t>
            </a:r>
            <a:endParaRPr/>
          </a:p>
          <a:p>
            <a:pPr indent="-431800" lvl="0" marL="457200" marR="0" rtl="0" algn="ctr">
              <a:lnSpc>
                <a:spcPct val="100000"/>
              </a:lnSpc>
              <a:spcBef>
                <a:spcPts val="640"/>
              </a:spcBef>
              <a:spcAft>
                <a:spcPts val="0"/>
              </a:spcAft>
              <a:buClr>
                <a:srgbClr val="888888"/>
              </a:buClr>
              <a:buSzPts val="3200"/>
              <a:buFont typeface="Arial"/>
              <a:buNone/>
            </a:pPr>
            <a:r>
              <a:t/>
            </a:r>
            <a:endParaRPr b="0" i="0" sz="3200" u="none" cap="none" strike="noStrike">
              <a:solidFill>
                <a:schemeClr val="dk1"/>
              </a:solidFill>
              <a:latin typeface="Calibri"/>
              <a:ea typeface="Calibri"/>
              <a:cs typeface="Calibri"/>
              <a:sym typeface="Calibri"/>
            </a:endParaRPr>
          </a:p>
        </p:txBody>
      </p:sp>
      <p:pic>
        <p:nvPicPr>
          <p:cNvPr id="1557" name="Google Shape;1557;p99"/>
          <p:cNvPicPr preferRelativeResize="0"/>
          <p:nvPr/>
        </p:nvPicPr>
        <p:blipFill rotWithShape="1">
          <a:blip r:embed="rId4">
            <a:alphaModFix/>
          </a:blip>
          <a:srcRect b="0" l="0" r="0" t="0"/>
          <a:stretch/>
        </p:blipFill>
        <p:spPr>
          <a:xfrm>
            <a:off x="1927653" y="1961264"/>
            <a:ext cx="6048633" cy="7560791"/>
          </a:xfrm>
          <a:prstGeom prst="rect">
            <a:avLst/>
          </a:prstGeom>
          <a:noFill/>
          <a:ln>
            <a:noFill/>
          </a:ln>
        </p:spPr>
      </p:pic>
      <p:sp>
        <p:nvSpPr>
          <p:cNvPr id="1558" name="Google Shape;1558;p99"/>
          <p:cNvSpPr/>
          <p:nvPr/>
        </p:nvSpPr>
        <p:spPr>
          <a:xfrm>
            <a:off x="1927653" y="9641601"/>
            <a:ext cx="5873724"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https://www.reddit.com/r/midjourney/comments/120vhdc/the_pope_drip/</a:t>
            </a:r>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2" name="Shape 1562"/>
        <p:cNvGrpSpPr/>
        <p:nvPr/>
      </p:nvGrpSpPr>
      <p:grpSpPr>
        <a:xfrm>
          <a:off x="0" y="0"/>
          <a:ext cx="0" cy="0"/>
          <a:chOff x="0" y="0"/>
          <a:chExt cx="0" cy="0"/>
        </a:xfrm>
      </p:grpSpPr>
      <p:sp>
        <p:nvSpPr>
          <p:cNvPr id="1563" name="Google Shape;1563;p10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Activity 3: Spotting AI-Generated Content</a:t>
            </a:r>
            <a:endParaRPr/>
          </a:p>
        </p:txBody>
      </p:sp>
      <p:sp>
        <p:nvSpPr>
          <p:cNvPr id="1564" name="Google Shape;1564;p10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565" name="Google Shape;1565;p100"/>
          <p:cNvGrpSpPr/>
          <p:nvPr/>
        </p:nvGrpSpPr>
        <p:grpSpPr>
          <a:xfrm>
            <a:off x="790770" y="-112458"/>
            <a:ext cx="1427175" cy="786776"/>
            <a:chOff x="0" y="-38100"/>
            <a:chExt cx="373234" cy="205757"/>
          </a:xfrm>
        </p:grpSpPr>
        <p:sp>
          <p:nvSpPr>
            <p:cNvPr id="1566" name="Google Shape;1566;p10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67" name="Google Shape;1567;p10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68" name="Google Shape;1568;p100"/>
          <p:cNvGrpSpPr/>
          <p:nvPr/>
        </p:nvGrpSpPr>
        <p:grpSpPr>
          <a:xfrm>
            <a:off x="0" y="-112458"/>
            <a:ext cx="315272" cy="786776"/>
            <a:chOff x="0" y="-38100"/>
            <a:chExt cx="82450" cy="205757"/>
          </a:xfrm>
        </p:grpSpPr>
        <p:sp>
          <p:nvSpPr>
            <p:cNvPr id="1569" name="Google Shape;1569;p10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0" name="Google Shape;1570;p10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71" name="Google Shape;1571;p100"/>
          <p:cNvGrpSpPr/>
          <p:nvPr/>
        </p:nvGrpSpPr>
        <p:grpSpPr>
          <a:xfrm>
            <a:off x="0" y="1116904"/>
            <a:ext cx="503883" cy="1931922"/>
            <a:chOff x="0" y="-38100"/>
            <a:chExt cx="131775" cy="505235"/>
          </a:xfrm>
        </p:grpSpPr>
        <p:sp>
          <p:nvSpPr>
            <p:cNvPr id="1572" name="Google Shape;1572;p10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3" name="Google Shape;1573;p10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574" name="Google Shape;1574;p100"/>
          <p:cNvSpPr txBox="1"/>
          <p:nvPr/>
        </p:nvSpPr>
        <p:spPr>
          <a:xfrm>
            <a:off x="920853" y="2331437"/>
            <a:ext cx="9088120" cy="7617941"/>
          </a:xfrm>
          <a:prstGeom prst="rect">
            <a:avLst/>
          </a:prstGeom>
          <a:noFill/>
          <a:ln>
            <a:noFill/>
          </a:ln>
        </p:spPr>
        <p:txBody>
          <a:bodyPr anchorCtr="0" anchor="t" bIns="45700" lIns="91425" spcFirstLastPara="1" rIns="91425" wrap="square" tIns="45700">
            <a:normAutofit/>
          </a:bodyPr>
          <a:lstStyle/>
          <a:p>
            <a:pPr indent="-431800" lvl="0" marL="457200" marR="0" rtl="0" algn="ctr">
              <a:lnSpc>
                <a:spcPct val="100000"/>
              </a:lnSpc>
              <a:spcBef>
                <a:spcPts val="640"/>
              </a:spcBef>
              <a:spcAft>
                <a:spcPts val="0"/>
              </a:spcAft>
              <a:buClr>
                <a:srgbClr val="888888"/>
              </a:buClr>
              <a:buSzPts val="3200"/>
              <a:buFont typeface="Arial"/>
              <a:buNone/>
            </a:pPr>
            <a:r>
              <a:t/>
            </a:r>
            <a:endParaRPr b="0" i="0" sz="3200" u="none" cap="none" strike="noStrike">
              <a:solidFill>
                <a:srgbClr val="888888"/>
              </a:solidFill>
              <a:latin typeface="Calibri"/>
              <a:ea typeface="Calibri"/>
              <a:cs typeface="Calibri"/>
              <a:sym typeface="Calibri"/>
            </a:endParaRPr>
          </a:p>
        </p:txBody>
      </p:sp>
      <p:pic>
        <p:nvPicPr>
          <p:cNvPr id="1575" name="Google Shape;1575;p100">
            <a:hlinkClick r:id="rId5"/>
          </p:cNvPr>
          <p:cNvPicPr preferRelativeResize="0"/>
          <p:nvPr/>
        </p:nvPicPr>
        <p:blipFill rotWithShape="1">
          <a:blip r:embed="rId6">
            <a:alphaModFix/>
          </a:blip>
          <a:srcRect b="0" l="0" r="0" t="0"/>
          <a:stretch/>
        </p:blipFill>
        <p:spPr>
          <a:xfrm>
            <a:off x="790770" y="3769265"/>
            <a:ext cx="6652837" cy="2118544"/>
          </a:xfrm>
          <a:prstGeom prst="rect">
            <a:avLst/>
          </a:prstGeom>
          <a:noFill/>
          <a:ln>
            <a:noFill/>
          </a:ln>
        </p:spPr>
      </p:pic>
      <p:sp>
        <p:nvSpPr>
          <p:cNvPr id="1576" name="Google Shape;1576;p100"/>
          <p:cNvSpPr/>
          <p:nvPr/>
        </p:nvSpPr>
        <p:spPr>
          <a:xfrm>
            <a:off x="1600228" y="6140407"/>
            <a:ext cx="5033919"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https://www.bbc.com/news/world-us-canada-68064247</a:t>
            </a:r>
            <a:endParaRPr/>
          </a:p>
        </p:txBody>
      </p:sp>
      <p:sp>
        <p:nvSpPr>
          <p:cNvPr id="1577" name="Google Shape;1577;p100"/>
          <p:cNvSpPr/>
          <p:nvPr/>
        </p:nvSpPr>
        <p:spPr>
          <a:xfrm>
            <a:off x="11294076" y="3529316"/>
            <a:ext cx="3974596" cy="156966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3200" u="none" cap="none" strike="noStrike">
                <a:solidFill>
                  <a:srgbClr val="000000"/>
                </a:solidFill>
                <a:latin typeface="Arial"/>
                <a:ea typeface="Arial"/>
                <a:cs typeface="Arial"/>
                <a:sym typeface="Arial"/>
              </a:rPr>
              <a:t>Human-created or AI-generated?</a:t>
            </a:r>
            <a:endParaRPr/>
          </a:p>
          <a:p>
            <a:pPr indent="0" lvl="0" marL="0" marR="0" rtl="0" algn="l">
              <a:lnSpc>
                <a:spcPct val="100000"/>
              </a:lnSpc>
              <a:spcBef>
                <a:spcPts val="0"/>
              </a:spcBef>
              <a:spcAft>
                <a:spcPts val="0"/>
              </a:spcAft>
              <a:buNone/>
            </a:pPr>
            <a:r>
              <a:t/>
            </a:r>
            <a:endParaRPr b="0" i="0" sz="3200" u="none" cap="none" strike="noStrike">
              <a:solidFill>
                <a:srgbClr val="000000"/>
              </a:solidFill>
              <a:latin typeface="Arial"/>
              <a:ea typeface="Arial"/>
              <a:cs typeface="Arial"/>
              <a:sym typeface="Arial"/>
            </a:endParaRPr>
          </a:p>
        </p:txBody>
      </p:sp>
      <p:pic>
        <p:nvPicPr>
          <p:cNvPr id="1578" name="Google Shape;1578;p100"/>
          <p:cNvPicPr preferRelativeResize="0"/>
          <p:nvPr/>
        </p:nvPicPr>
        <p:blipFill rotWithShape="1">
          <a:blip r:embed="rId7">
            <a:alphaModFix/>
          </a:blip>
          <a:srcRect b="0" l="0" r="0" t="0"/>
          <a:stretch/>
        </p:blipFill>
        <p:spPr>
          <a:xfrm>
            <a:off x="11294076" y="5886992"/>
            <a:ext cx="3413312" cy="3413312"/>
          </a:xfrm>
          <a:prstGeom prst="rect">
            <a:avLst/>
          </a:prstGeom>
          <a:noFill/>
          <a:ln>
            <a:noFill/>
          </a:ln>
        </p:spPr>
      </p:pic>
      <p:graphicFrame>
        <p:nvGraphicFramePr>
          <p:cNvPr id="1579" name="Google Shape;1579;p100"/>
          <p:cNvGraphicFramePr/>
          <p:nvPr/>
        </p:nvGraphicFramePr>
        <p:xfrm>
          <a:off x="11294076" y="4894730"/>
          <a:ext cx="3088463" cy="598254"/>
        </p:xfrm>
        <a:graphic>
          <a:graphicData uri="http://schemas.openxmlformats.org/presentationml/2006/ole">
            <mc:AlternateContent>
              <mc:Choice Requires="v">
                <p:oleObj r:id="rId8" imgH="598254" imgW="3088463" progId="Package" spid="_x0000_s1">
                  <p:embed/>
                </p:oleObj>
              </mc:Choice>
              <mc:Fallback>
                <p:oleObj r:id="rId9" imgH="598254" imgW="3088463" progId="Package">
                  <p:embed/>
                  <p:pic>
                    <p:nvPicPr>
                      <p:cNvPr id="1579" name="Google Shape;1579;p100"/>
                      <p:cNvPicPr preferRelativeResize="0"/>
                      <p:nvPr/>
                    </p:nvPicPr>
                    <p:blipFill rotWithShape="1">
                      <a:blip r:embed="rId10">
                        <a:alphaModFix/>
                      </a:blip>
                      <a:srcRect b="0" l="0" r="0" t="0"/>
                      <a:stretch/>
                    </p:blipFill>
                    <p:spPr>
                      <a:xfrm>
                        <a:off x="11294076" y="4894730"/>
                        <a:ext cx="3088463" cy="598254"/>
                      </a:xfrm>
                      <a:prstGeom prst="rect">
                        <a:avLst/>
                      </a:prstGeom>
                      <a:noFill/>
                      <a:ln>
                        <a:noFill/>
                      </a:ln>
                    </p:spPr>
                  </p:pic>
                </p:oleObj>
              </mc:Fallback>
            </mc:AlternateContent>
          </a:graphicData>
        </a:graphic>
      </p:graphicFrame>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3" name="Shape 1583"/>
        <p:cNvGrpSpPr/>
        <p:nvPr/>
      </p:nvGrpSpPr>
      <p:grpSpPr>
        <a:xfrm>
          <a:off x="0" y="0"/>
          <a:ext cx="0" cy="0"/>
          <a:chOff x="0" y="0"/>
          <a:chExt cx="0" cy="0"/>
        </a:xfrm>
      </p:grpSpPr>
      <p:sp>
        <p:nvSpPr>
          <p:cNvPr id="1584" name="Google Shape;1584;p10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Activity 3: Spotting AI-Generated Content</a:t>
            </a:r>
            <a:endParaRPr/>
          </a:p>
        </p:txBody>
      </p:sp>
      <p:sp>
        <p:nvSpPr>
          <p:cNvPr id="1585" name="Google Shape;1585;p101"/>
          <p:cNvSpPr txBox="1"/>
          <p:nvPr>
            <p:ph idx="1" type="subTitle"/>
          </p:nvPr>
        </p:nvSpPr>
        <p:spPr>
          <a:xfrm>
            <a:off x="503883" y="2592999"/>
            <a:ext cx="9124211"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a:solidFill>
                  <a:schemeClr val="dk1"/>
                </a:solidFill>
              </a:rPr>
              <a:t>Why is it important to be able to spot AI-generated content?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How could this impact news credibility or public trust?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While AI is getting sophisticated, there are tools being developed to help. Some examples include:</a:t>
            </a:r>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Deepware.ai</a:t>
            </a:r>
            <a:r>
              <a:rPr lang="en-US">
                <a:solidFill>
                  <a:schemeClr val="dk1"/>
                </a:solidFill>
              </a:rPr>
              <a:t> (for video detection)</a:t>
            </a:r>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GPT-2 Output Detector</a:t>
            </a:r>
            <a:r>
              <a:rPr lang="en-US">
                <a:solidFill>
                  <a:schemeClr val="dk1"/>
                </a:solidFill>
              </a:rPr>
              <a:t> or </a:t>
            </a:r>
            <a:r>
              <a:rPr b="1" lang="en-US">
                <a:solidFill>
                  <a:schemeClr val="dk1"/>
                </a:solidFill>
              </a:rPr>
              <a:t>AI Text Classifier</a:t>
            </a:r>
            <a:r>
              <a:rPr lang="en-US">
                <a:solidFill>
                  <a:schemeClr val="dk1"/>
                </a:solidFill>
              </a:rPr>
              <a:t> (for text detection - though these are constantly evolving)</a:t>
            </a:r>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p:txBody>
      </p:sp>
      <p:sp>
        <p:nvSpPr>
          <p:cNvPr id="1586" name="Google Shape;1586;p10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587" name="Google Shape;1587;p101"/>
          <p:cNvGrpSpPr/>
          <p:nvPr/>
        </p:nvGrpSpPr>
        <p:grpSpPr>
          <a:xfrm>
            <a:off x="790770" y="-112458"/>
            <a:ext cx="1427175" cy="786776"/>
            <a:chOff x="0" y="-38100"/>
            <a:chExt cx="373234" cy="205757"/>
          </a:xfrm>
        </p:grpSpPr>
        <p:sp>
          <p:nvSpPr>
            <p:cNvPr id="1588" name="Google Shape;1588;p10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89" name="Google Shape;1589;p10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90" name="Google Shape;1590;p101"/>
          <p:cNvGrpSpPr/>
          <p:nvPr/>
        </p:nvGrpSpPr>
        <p:grpSpPr>
          <a:xfrm>
            <a:off x="0" y="-112458"/>
            <a:ext cx="315272" cy="786776"/>
            <a:chOff x="0" y="-38100"/>
            <a:chExt cx="82450" cy="205757"/>
          </a:xfrm>
        </p:grpSpPr>
        <p:sp>
          <p:nvSpPr>
            <p:cNvPr id="1591" name="Google Shape;1591;p10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2" name="Google Shape;1592;p10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93" name="Google Shape;1593;p101"/>
          <p:cNvGrpSpPr/>
          <p:nvPr/>
        </p:nvGrpSpPr>
        <p:grpSpPr>
          <a:xfrm>
            <a:off x="0" y="1116904"/>
            <a:ext cx="503883" cy="1931922"/>
            <a:chOff x="0" y="-38100"/>
            <a:chExt cx="131775" cy="505235"/>
          </a:xfrm>
        </p:grpSpPr>
        <p:sp>
          <p:nvSpPr>
            <p:cNvPr id="1594" name="Google Shape;1594;p10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5" name="Google Shape;1595;p10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596" name="Google Shape;1596;p101"/>
          <p:cNvPicPr preferRelativeResize="0"/>
          <p:nvPr/>
        </p:nvPicPr>
        <p:blipFill rotWithShape="1">
          <a:blip r:embed="rId4">
            <a:alphaModFix/>
          </a:blip>
          <a:srcRect b="0" l="0" r="0" t="0"/>
          <a:stretch/>
        </p:blipFill>
        <p:spPr>
          <a:xfrm>
            <a:off x="11119034" y="2592999"/>
            <a:ext cx="6322803" cy="6322803"/>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0" name="Shape 1600"/>
        <p:cNvGrpSpPr/>
        <p:nvPr/>
      </p:nvGrpSpPr>
      <p:grpSpPr>
        <a:xfrm>
          <a:off x="0" y="0"/>
          <a:ext cx="0" cy="0"/>
          <a:chOff x="0" y="0"/>
          <a:chExt cx="0" cy="0"/>
        </a:xfrm>
      </p:grpSpPr>
      <p:sp>
        <p:nvSpPr>
          <p:cNvPr id="1601" name="Google Shape;1601;p10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Key Takeways</a:t>
            </a:r>
            <a:endParaRPr/>
          </a:p>
        </p:txBody>
      </p:sp>
      <p:sp>
        <p:nvSpPr>
          <p:cNvPr id="1602" name="Google Shape;1602;p102"/>
          <p:cNvSpPr txBox="1"/>
          <p:nvPr>
            <p:ph idx="1" type="subTitle"/>
          </p:nvPr>
        </p:nvSpPr>
        <p:spPr>
          <a:xfrm>
            <a:off x="503883" y="2592999"/>
            <a:ext cx="11311599" cy="7059304"/>
          </a:xfrm>
          <a:prstGeom prst="rect">
            <a:avLst/>
          </a:prstGeom>
          <a:noFill/>
          <a:ln>
            <a:noFill/>
          </a:ln>
        </p:spPr>
        <p:txBody>
          <a:bodyPr anchorCtr="0" anchor="t" bIns="45700" lIns="91425" spcFirstLastPara="1" rIns="91425" wrap="square" tIns="45700">
            <a:normAutofit/>
          </a:bodyPr>
          <a:lstStyle/>
          <a:p>
            <a:pPr indent="-457200" lvl="0" marL="482600" rtl="0" algn="l">
              <a:lnSpc>
                <a:spcPct val="100000"/>
              </a:lnSpc>
              <a:spcBef>
                <a:spcPts val="640"/>
              </a:spcBef>
              <a:spcAft>
                <a:spcPts val="0"/>
              </a:spcAft>
              <a:buSzPts val="3200"/>
              <a:buFont typeface="Arial"/>
              <a:buChar char="•"/>
            </a:pPr>
            <a:r>
              <a:rPr lang="en-US">
                <a:solidFill>
                  <a:schemeClr val="dk1"/>
                </a:solidFill>
              </a:rPr>
              <a:t>Structured evaluation methods like CRAAP and SIFT are indispensable tools for critically analyzing online information.</a:t>
            </a:r>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a:p>
            <a:pPr indent="-457200" lvl="0" marL="482600" rtl="0" algn="l">
              <a:lnSpc>
                <a:spcPct val="100000"/>
              </a:lnSpc>
              <a:spcBef>
                <a:spcPts val="640"/>
              </a:spcBef>
              <a:spcAft>
                <a:spcPts val="0"/>
              </a:spcAft>
              <a:buSzPts val="3200"/>
              <a:buFont typeface="Arial"/>
              <a:buChar char="•"/>
            </a:pPr>
            <a:r>
              <a:rPr lang="en-US">
                <a:solidFill>
                  <a:schemeClr val="dk1"/>
                </a:solidFill>
              </a:rPr>
              <a:t>Effective misinformation detection requires a combination of systematic frameworks and agile fact-checking techniques.</a:t>
            </a:r>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a:p>
            <a:pPr indent="-457200" lvl="0" marL="482600" rtl="0" algn="l">
              <a:lnSpc>
                <a:spcPct val="100000"/>
              </a:lnSpc>
              <a:spcBef>
                <a:spcPts val="640"/>
              </a:spcBef>
              <a:spcAft>
                <a:spcPts val="0"/>
              </a:spcAft>
              <a:buSzPts val="3200"/>
              <a:buFont typeface="Arial"/>
              <a:buChar char="•"/>
            </a:pPr>
            <a:r>
              <a:rPr lang="en-US">
                <a:solidFill>
                  <a:schemeClr val="dk1"/>
                </a:solidFill>
              </a:rPr>
              <a:t>The rise of AI-generated content introduces new complexities, making it crucial to recognize subtle "tells" of synthetic media.</a:t>
            </a:r>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a:p>
            <a:pPr indent="-457200" lvl="0" marL="482600" rtl="0" algn="l">
              <a:lnSpc>
                <a:spcPct val="100000"/>
              </a:lnSpc>
              <a:spcBef>
                <a:spcPts val="640"/>
              </a:spcBef>
              <a:spcAft>
                <a:spcPts val="0"/>
              </a:spcAft>
              <a:buSzPts val="3200"/>
              <a:buFont typeface="Arial"/>
              <a:buChar char="•"/>
            </a:pPr>
            <a:r>
              <a:rPr lang="en-US">
                <a:solidFill>
                  <a:schemeClr val="dk1"/>
                </a:solidFill>
              </a:rPr>
              <a:t>Developing a critical and questioning mindset is paramount for navigating the evolving digital landscape and making informed decisions.</a:t>
            </a:r>
            <a:endParaRPr>
              <a:solidFill>
                <a:schemeClr val="dk1"/>
              </a:solidFill>
            </a:endParaRPr>
          </a:p>
        </p:txBody>
      </p:sp>
      <p:sp>
        <p:nvSpPr>
          <p:cNvPr id="1603" name="Google Shape;1603;p10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604" name="Google Shape;1604;p102"/>
          <p:cNvGrpSpPr/>
          <p:nvPr/>
        </p:nvGrpSpPr>
        <p:grpSpPr>
          <a:xfrm>
            <a:off x="790770" y="-112458"/>
            <a:ext cx="1427175" cy="786776"/>
            <a:chOff x="0" y="-38100"/>
            <a:chExt cx="373234" cy="205757"/>
          </a:xfrm>
        </p:grpSpPr>
        <p:sp>
          <p:nvSpPr>
            <p:cNvPr id="1605" name="Google Shape;1605;p10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6" name="Google Shape;1606;p10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07" name="Google Shape;1607;p102"/>
          <p:cNvGrpSpPr/>
          <p:nvPr/>
        </p:nvGrpSpPr>
        <p:grpSpPr>
          <a:xfrm>
            <a:off x="0" y="-112458"/>
            <a:ext cx="315272" cy="786776"/>
            <a:chOff x="0" y="-38100"/>
            <a:chExt cx="82450" cy="205757"/>
          </a:xfrm>
        </p:grpSpPr>
        <p:sp>
          <p:nvSpPr>
            <p:cNvPr id="1608" name="Google Shape;1608;p10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9" name="Google Shape;1609;p10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10" name="Google Shape;1610;p102"/>
          <p:cNvGrpSpPr/>
          <p:nvPr/>
        </p:nvGrpSpPr>
        <p:grpSpPr>
          <a:xfrm>
            <a:off x="0" y="1116904"/>
            <a:ext cx="503883" cy="1931922"/>
            <a:chOff x="0" y="-38100"/>
            <a:chExt cx="131775" cy="505235"/>
          </a:xfrm>
        </p:grpSpPr>
        <p:sp>
          <p:nvSpPr>
            <p:cNvPr id="1611" name="Google Shape;1611;p10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12" name="Google Shape;1612;p10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613" name="Google Shape;1613;p102"/>
          <p:cNvPicPr preferRelativeResize="0"/>
          <p:nvPr/>
        </p:nvPicPr>
        <p:blipFill rotWithShape="1">
          <a:blip r:embed="rId4">
            <a:alphaModFix/>
          </a:blip>
          <a:srcRect b="0" l="0" r="0" t="0"/>
          <a:stretch/>
        </p:blipFill>
        <p:spPr>
          <a:xfrm>
            <a:off x="12319365" y="3443268"/>
            <a:ext cx="5026470" cy="4284308"/>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7" name="Shape 1617"/>
        <p:cNvGrpSpPr/>
        <p:nvPr/>
      </p:nvGrpSpPr>
      <p:grpSpPr>
        <a:xfrm>
          <a:off x="0" y="0"/>
          <a:ext cx="0" cy="0"/>
          <a:chOff x="0" y="0"/>
          <a:chExt cx="0" cy="0"/>
        </a:xfrm>
      </p:grpSpPr>
      <p:sp>
        <p:nvSpPr>
          <p:cNvPr id="1618" name="Google Shape;1618;g372ce4c99d4_0_34"/>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Readings</a:t>
            </a:r>
            <a:endParaRPr/>
          </a:p>
        </p:txBody>
      </p:sp>
      <p:sp>
        <p:nvSpPr>
          <p:cNvPr id="1619" name="Google Shape;1619;g372ce4c99d4_0_34"/>
          <p:cNvSpPr txBox="1"/>
          <p:nvPr>
            <p:ph idx="1" type="subTitle"/>
          </p:nvPr>
        </p:nvSpPr>
        <p:spPr>
          <a:xfrm>
            <a:off x="411452" y="2572511"/>
            <a:ext cx="10646100" cy="7059300"/>
          </a:xfrm>
          <a:prstGeom prst="rect">
            <a:avLst/>
          </a:prstGeom>
          <a:noFill/>
          <a:ln>
            <a:noFill/>
          </a:ln>
        </p:spPr>
        <p:txBody>
          <a:bodyPr anchorCtr="0" anchor="t" bIns="45700" lIns="91425" spcFirstLastPara="1" rIns="91425" wrap="square" tIns="45700">
            <a:noAutofit/>
          </a:bodyPr>
          <a:lstStyle/>
          <a:p>
            <a:pPr indent="-558800" lvl="0" marL="457200" rtl="0" algn="l">
              <a:spcBef>
                <a:spcPts val="0"/>
              </a:spcBef>
              <a:spcAft>
                <a:spcPts val="0"/>
              </a:spcAft>
              <a:buClr>
                <a:schemeClr val="dk1"/>
              </a:buClr>
              <a:buSzPts val="2000"/>
              <a:buFont typeface="Calibri"/>
              <a:buChar char="•"/>
            </a:pPr>
            <a:r>
              <a:rPr lang="en-US" sz="2100">
                <a:solidFill>
                  <a:schemeClr val="dk1"/>
                </a:solidFill>
              </a:rPr>
              <a:t>Espina, D. N. P., &amp; Spracklin, E. (2023). SIFT Notebook Assignment. WWU Library Faculty &amp; Staff Publications. </a:t>
            </a:r>
            <a:r>
              <a:rPr lang="en-US" sz="2100" u="sng">
                <a:solidFill>
                  <a:schemeClr val="hlink"/>
                </a:solidFill>
                <a:hlinkClick r:id="rId3"/>
              </a:rPr>
              <a:t>https://cedar.wwu.edu/library_facpubs/73/</a:t>
            </a:r>
            <a:r>
              <a:rPr lang="en-US" sz="2100">
                <a:solidFill>
                  <a:schemeClr val="dk1"/>
                </a:solidFill>
              </a:rPr>
              <a:t> </a:t>
            </a:r>
            <a:endParaRPr sz="2100">
              <a:solidFill>
                <a:schemeClr val="dk1"/>
              </a:solidFill>
            </a:endParaRPr>
          </a:p>
          <a:p>
            <a:pPr indent="-558800" lvl="0" marL="457200" rtl="0" algn="l">
              <a:spcBef>
                <a:spcPts val="800"/>
              </a:spcBef>
              <a:spcAft>
                <a:spcPts val="0"/>
              </a:spcAft>
              <a:buClr>
                <a:schemeClr val="dk1"/>
              </a:buClr>
              <a:buSzPts val="2000"/>
              <a:buFont typeface="Calibri"/>
              <a:buChar char="•"/>
            </a:pPr>
            <a:r>
              <a:rPr lang="en-US" sz="2100">
                <a:solidFill>
                  <a:schemeClr val="dk1"/>
                </a:solidFill>
              </a:rPr>
              <a:t>Liang, C. J. M., Karlsson, B. F., Lane, N. D., Zhao, F., Zhang, J., Pan, Z., ... &amp; Yu, Y. (2015). SIFT: building an internet of safe things. In Proceedings of the 14th International Conference on Information Processing in Sensor Networks (pp. 298-309). ACM. </a:t>
            </a:r>
            <a:r>
              <a:rPr lang="en-US" sz="2100" u="sng">
                <a:solidFill>
                  <a:schemeClr val="hlink"/>
                </a:solidFill>
                <a:hlinkClick r:id="rId4"/>
              </a:rPr>
              <a:t>https://discovery.ucl.ac.uk/id/eprint/1503682/</a:t>
            </a:r>
            <a:r>
              <a:rPr lang="en-US" sz="2100">
                <a:solidFill>
                  <a:schemeClr val="dk1"/>
                </a:solidFill>
              </a:rPr>
              <a:t> </a:t>
            </a:r>
            <a:endParaRPr sz="2100">
              <a:solidFill>
                <a:schemeClr val="dk1"/>
              </a:solidFill>
            </a:endParaRPr>
          </a:p>
          <a:p>
            <a:pPr indent="-558800" lvl="0" marL="457200" rtl="0" algn="l">
              <a:spcBef>
                <a:spcPts val="800"/>
              </a:spcBef>
              <a:spcAft>
                <a:spcPts val="0"/>
              </a:spcAft>
              <a:buClr>
                <a:schemeClr val="dk1"/>
              </a:buClr>
              <a:buSzPts val="2000"/>
              <a:buFont typeface="Calibri"/>
              <a:buChar char="•"/>
            </a:pPr>
            <a:r>
              <a:rPr lang="en-US" sz="2100">
                <a:solidFill>
                  <a:schemeClr val="dk1"/>
                </a:solidFill>
              </a:rPr>
              <a:t>Amerini, I., Ballan, L., Caldelli, R., Del Bimbo, A., &amp; Serra, G. (2011). A sift-based forensic method for copy–move attack detection and transformation recovery. IEEE Transactions on Information Forensics and Security, 6(3), 1099-1110. </a:t>
            </a:r>
            <a:r>
              <a:rPr lang="en-US" sz="2100" u="sng">
                <a:solidFill>
                  <a:schemeClr val="hlink"/>
                </a:solidFill>
                <a:hlinkClick r:id="rId5"/>
              </a:rPr>
              <a:t>https://ieeexplore.ieee.org/document/5734842</a:t>
            </a:r>
            <a:r>
              <a:rPr lang="en-US" sz="2100">
                <a:solidFill>
                  <a:schemeClr val="dk1"/>
                </a:solidFill>
              </a:rPr>
              <a:t> </a:t>
            </a:r>
            <a:endParaRPr sz="2100">
              <a:solidFill>
                <a:schemeClr val="dk1"/>
              </a:solidFill>
            </a:endParaRPr>
          </a:p>
          <a:p>
            <a:pPr indent="-558800" lvl="0" marL="457200" rtl="0" algn="l">
              <a:spcBef>
                <a:spcPts val="800"/>
              </a:spcBef>
              <a:spcAft>
                <a:spcPts val="0"/>
              </a:spcAft>
              <a:buClr>
                <a:schemeClr val="dk1"/>
              </a:buClr>
              <a:buSzPts val="2000"/>
              <a:buFont typeface="Calibri"/>
              <a:buChar char="•"/>
            </a:pPr>
            <a:r>
              <a:rPr lang="en-US" sz="2100">
                <a:solidFill>
                  <a:schemeClr val="dk1"/>
                </a:solidFill>
              </a:rPr>
              <a:t>Muis, K. R., Denton, C., &amp; Dubé, A. (2022). Identifying CRAAP on the internet: A source evaluation intervention. </a:t>
            </a:r>
            <a:r>
              <a:rPr i="1" lang="en-US" sz="2100">
                <a:solidFill>
                  <a:schemeClr val="dk1"/>
                </a:solidFill>
              </a:rPr>
              <a:t>Advances in Social Sciences Research Journal</a:t>
            </a:r>
            <a:r>
              <a:rPr lang="en-US" sz="2100">
                <a:solidFill>
                  <a:schemeClr val="dk1"/>
                </a:solidFill>
              </a:rPr>
              <a:t>, </a:t>
            </a:r>
            <a:r>
              <a:rPr i="1" lang="en-US" sz="2100">
                <a:solidFill>
                  <a:schemeClr val="dk1"/>
                </a:solidFill>
              </a:rPr>
              <a:t>9</a:t>
            </a:r>
            <a:r>
              <a:rPr lang="en-US" sz="2100">
                <a:solidFill>
                  <a:schemeClr val="dk1"/>
                </a:solidFill>
              </a:rPr>
              <a:t>(7), 239-265. </a:t>
            </a:r>
            <a:r>
              <a:rPr lang="en-US" sz="2100" u="sng">
                <a:solidFill>
                  <a:schemeClr val="hlink"/>
                </a:solidFill>
                <a:hlinkClick r:id="rId6"/>
              </a:rPr>
              <a:t>https://www.researchgate.net/profile/Adam-Dube/publication/362327098_Identifying_CRAAP_on_the_Internet_A_Source_Evaluation_Intervention/links/62fea0dfceb9764f7206d5a7/Identifying-CRAAP-on-the-Internet-A-Source-Evaluation-Intervention.pdf</a:t>
            </a:r>
            <a:r>
              <a:rPr lang="en-US" sz="2100">
                <a:solidFill>
                  <a:schemeClr val="dk1"/>
                </a:solidFill>
              </a:rPr>
              <a:t> </a:t>
            </a:r>
            <a:endParaRPr sz="2100">
              <a:solidFill>
                <a:schemeClr val="dk1"/>
              </a:solidFill>
            </a:endParaRPr>
          </a:p>
          <a:p>
            <a:pPr indent="-565150" lvl="0" marL="457200" rtl="0" algn="l">
              <a:spcBef>
                <a:spcPts val="1400"/>
              </a:spcBef>
              <a:spcAft>
                <a:spcPts val="0"/>
              </a:spcAft>
              <a:buClr>
                <a:schemeClr val="dk1"/>
              </a:buClr>
              <a:buSzPts val="2100"/>
              <a:buFont typeface="Times New Roman"/>
              <a:buChar char="•"/>
            </a:pPr>
            <a:r>
              <a:rPr b="1" lang="en-US" sz="2100">
                <a:solidFill>
                  <a:schemeClr val="dk1"/>
                </a:solidFill>
              </a:rPr>
              <a:t>Hwang, Y., Ryu, J. Y., &amp; Jeong, S.-H. (2021). Effects of disinformation using deepfake: The protective effect of media literacy education. </a:t>
            </a:r>
            <a:r>
              <a:rPr b="1" i="1" lang="en-US" sz="2100">
                <a:solidFill>
                  <a:schemeClr val="dk1"/>
                </a:solidFill>
              </a:rPr>
              <a:t>Cyberpsychology, Behavior, and Social Networking, 24</a:t>
            </a:r>
            <a:r>
              <a:rPr b="1" lang="en-US" sz="2100">
                <a:solidFill>
                  <a:schemeClr val="dk1"/>
                </a:solidFill>
              </a:rPr>
              <a:t>(3), 188–193.</a:t>
            </a:r>
            <a:r>
              <a:rPr lang="en-US" sz="2100">
                <a:solidFill>
                  <a:schemeClr val="dk1"/>
                </a:solidFill>
              </a:rPr>
              <a:t> </a:t>
            </a:r>
            <a:r>
              <a:rPr lang="en-US" sz="2100" u="sng">
                <a:solidFill>
                  <a:srgbClr val="0563C1"/>
                </a:solidFill>
                <a:hlinkClick r:id="rId7">
                  <a:extLst>
                    <a:ext uri="{A12FA001-AC4F-418D-AE19-62706E023703}">
                      <ahyp:hlinkClr val="tx"/>
                    </a:ext>
                  </a:extLst>
                </a:hlinkClick>
              </a:rPr>
              <a:t>https://www.liebertpub.com/doi/10.1089/cyber.2020.0174</a:t>
            </a:r>
            <a:endParaRPr sz="3000">
              <a:solidFill>
                <a:schemeClr val="dk1"/>
              </a:solidFill>
            </a:endParaRPr>
          </a:p>
        </p:txBody>
      </p:sp>
      <p:sp>
        <p:nvSpPr>
          <p:cNvPr id="1620" name="Google Shape;1620;g372ce4c99d4_0_3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621" name="Google Shape;1621;g372ce4c99d4_0_34"/>
          <p:cNvGrpSpPr/>
          <p:nvPr/>
        </p:nvGrpSpPr>
        <p:grpSpPr>
          <a:xfrm>
            <a:off x="790770" y="-112458"/>
            <a:ext cx="1427172" cy="786938"/>
            <a:chOff x="0" y="-38100"/>
            <a:chExt cx="373234" cy="205800"/>
          </a:xfrm>
        </p:grpSpPr>
        <p:sp>
          <p:nvSpPr>
            <p:cNvPr id="1622" name="Google Shape;1622;g372ce4c99d4_0_3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23" name="Google Shape;1623;g372ce4c99d4_0_34"/>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24" name="Google Shape;1624;g372ce4c99d4_0_34"/>
          <p:cNvGrpSpPr/>
          <p:nvPr/>
        </p:nvGrpSpPr>
        <p:grpSpPr>
          <a:xfrm>
            <a:off x="0" y="-112458"/>
            <a:ext cx="315464" cy="786938"/>
            <a:chOff x="0" y="-38100"/>
            <a:chExt cx="82500" cy="205800"/>
          </a:xfrm>
        </p:grpSpPr>
        <p:sp>
          <p:nvSpPr>
            <p:cNvPr id="1625" name="Google Shape;1625;g372ce4c99d4_0_3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26" name="Google Shape;1626;g372ce4c99d4_0_34"/>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27" name="Google Shape;1627;g372ce4c99d4_0_34"/>
          <p:cNvGrpSpPr/>
          <p:nvPr/>
        </p:nvGrpSpPr>
        <p:grpSpPr>
          <a:xfrm>
            <a:off x="0" y="1116904"/>
            <a:ext cx="503881" cy="1931918"/>
            <a:chOff x="0" y="-38100"/>
            <a:chExt cx="131775" cy="505235"/>
          </a:xfrm>
        </p:grpSpPr>
        <p:sp>
          <p:nvSpPr>
            <p:cNvPr id="1628" name="Google Shape;1628;g372ce4c99d4_0_3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29" name="Google Shape;1629;g372ce4c99d4_0_34"/>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School girl (14-15) reading on floor by bookshelf in library (Παρέχεται από Getty Images)" id="1630" name="Google Shape;1630;g372ce4c99d4_0_34"/>
          <p:cNvPicPr preferRelativeResize="0"/>
          <p:nvPr/>
        </p:nvPicPr>
        <p:blipFill>
          <a:blip r:embed="rId9">
            <a:alphaModFix/>
          </a:blip>
          <a:stretch>
            <a:fillRect/>
          </a:stretch>
        </p:blipFill>
        <p:spPr>
          <a:xfrm>
            <a:off x="11252252" y="2833816"/>
            <a:ext cx="6925650" cy="4619354"/>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4" name="Shape 1634"/>
        <p:cNvGrpSpPr/>
        <p:nvPr/>
      </p:nvGrpSpPr>
      <p:grpSpPr>
        <a:xfrm>
          <a:off x="0" y="0"/>
          <a:ext cx="0" cy="0"/>
          <a:chOff x="0" y="0"/>
          <a:chExt cx="0" cy="0"/>
        </a:xfrm>
      </p:grpSpPr>
      <p:sp>
        <p:nvSpPr>
          <p:cNvPr id="1635" name="Google Shape;1635;p103"/>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36" name="Google Shape;1636;p103"/>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37" name="Google Shape;1637;p103"/>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638" name="Google Shape;1638;p103"/>
          <p:cNvGrpSpPr/>
          <p:nvPr/>
        </p:nvGrpSpPr>
        <p:grpSpPr>
          <a:xfrm>
            <a:off x="6111849" y="2794410"/>
            <a:ext cx="7685891" cy="2168895"/>
            <a:chOff x="0" y="-47625"/>
            <a:chExt cx="1484188" cy="418826"/>
          </a:xfrm>
        </p:grpSpPr>
        <p:sp>
          <p:nvSpPr>
            <p:cNvPr id="1639" name="Google Shape;1639;p103"/>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0" name="Google Shape;1640;p103"/>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41" name="Google Shape;1641;p103"/>
          <p:cNvGrpSpPr/>
          <p:nvPr/>
        </p:nvGrpSpPr>
        <p:grpSpPr>
          <a:xfrm>
            <a:off x="-696258" y="-1193133"/>
            <a:ext cx="7178388" cy="12095887"/>
            <a:chOff x="0" y="-57150"/>
            <a:chExt cx="1890604" cy="3185748"/>
          </a:xfrm>
        </p:grpSpPr>
        <p:sp>
          <p:nvSpPr>
            <p:cNvPr id="1642" name="Google Shape;1642;p103"/>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3" name="Google Shape;1643;p103"/>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644" name="Google Shape;1644;p103"/>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5" name="Google Shape;1645;p103"/>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6" name="Google Shape;1646;p103"/>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647" name="Google Shape;1647;p103"/>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05</a:t>
            </a:r>
            <a:endParaRPr b="0" i="0" sz="1400" u="none" cap="none" strike="noStrike">
              <a:solidFill>
                <a:srgbClr val="000000"/>
              </a:solidFill>
              <a:latin typeface="Arial"/>
              <a:ea typeface="Arial"/>
              <a:cs typeface="Arial"/>
              <a:sym typeface="Arial"/>
            </a:endParaRPr>
          </a:p>
        </p:txBody>
      </p:sp>
      <p:sp>
        <p:nvSpPr>
          <p:cNvPr id="1648" name="Google Shape;1648;p103"/>
          <p:cNvSpPr txBox="1"/>
          <p:nvPr/>
        </p:nvSpPr>
        <p:spPr>
          <a:xfrm>
            <a:off x="7911996" y="5295900"/>
            <a:ext cx="8395740" cy="498406"/>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None/>
            </a:pPr>
            <a:r>
              <a:rPr b="0" i="0" lang="en-US" sz="2399" u="none" cap="none" strike="noStrike">
                <a:solidFill>
                  <a:srgbClr val="343434"/>
                </a:solidFill>
                <a:latin typeface="Arial"/>
                <a:ea typeface="Arial"/>
                <a:cs typeface="Arial"/>
                <a:sym typeface="Arial"/>
              </a:rPr>
              <a:t>Social Media Literacy</a:t>
            </a:r>
            <a:endParaRPr b="0" i="0" sz="1400" u="none" cap="none" strike="noStrike">
              <a:solidFill>
                <a:srgbClr val="000000"/>
              </a:solidFill>
              <a:latin typeface="Arial"/>
              <a:ea typeface="Arial"/>
              <a:cs typeface="Arial"/>
              <a:sym typeface="Arial"/>
            </a:endParaRPr>
          </a:p>
        </p:txBody>
      </p:sp>
      <p:sp>
        <p:nvSpPr>
          <p:cNvPr id="1649" name="Google Shape;1649;p103"/>
          <p:cNvSpPr txBox="1"/>
          <p:nvPr/>
        </p:nvSpPr>
        <p:spPr>
          <a:xfrm>
            <a:off x="7911996" y="3395850"/>
            <a:ext cx="9760500" cy="1504386"/>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i="0" lang="en-US" sz="10400" u="none" cap="none" strike="noStrike">
                <a:solidFill>
                  <a:srgbClr val="343434"/>
                </a:solidFill>
                <a:latin typeface="Arial"/>
                <a:ea typeface="Arial"/>
                <a:cs typeface="Arial"/>
                <a:sym typeface="Arial"/>
              </a:rPr>
              <a:t>Section 5</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3" name="Shape 1653"/>
        <p:cNvGrpSpPr/>
        <p:nvPr/>
      </p:nvGrpSpPr>
      <p:grpSpPr>
        <a:xfrm>
          <a:off x="0" y="0"/>
          <a:ext cx="0" cy="0"/>
          <a:chOff x="0" y="0"/>
          <a:chExt cx="0" cy="0"/>
        </a:xfrm>
      </p:grpSpPr>
      <p:sp>
        <p:nvSpPr>
          <p:cNvPr id="1654" name="Google Shape;1654;p10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Social Media Literacy</a:t>
            </a:r>
            <a:endParaRPr b="1"/>
          </a:p>
        </p:txBody>
      </p:sp>
      <p:sp>
        <p:nvSpPr>
          <p:cNvPr id="1655" name="Google Shape;1655;p104"/>
          <p:cNvSpPr txBox="1"/>
          <p:nvPr>
            <p:ph idx="1" type="subTitle"/>
          </p:nvPr>
        </p:nvSpPr>
        <p:spPr>
          <a:xfrm>
            <a:off x="1013345" y="2589663"/>
            <a:ext cx="9868015" cy="7059304"/>
          </a:xfrm>
          <a:prstGeom prst="rect">
            <a:avLst/>
          </a:prstGeom>
          <a:noFill/>
          <a:ln>
            <a:noFill/>
          </a:ln>
        </p:spPr>
        <p:txBody>
          <a:bodyPr anchorCtr="0" anchor="t" bIns="45700" lIns="91425" spcFirstLastPara="1" rIns="91425" wrap="square" tIns="45700">
            <a:normAutofit/>
          </a:bodyPr>
          <a:lstStyle/>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Key Objectives :</a:t>
            </a:r>
            <a:endParaRPr>
              <a:solidFill>
                <a:schemeClr val="dk1"/>
              </a:solidFill>
              <a:latin typeface="Calibri"/>
              <a:ea typeface="Calibri"/>
              <a:cs typeface="Calibri"/>
              <a:sym typeface="Calibri"/>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Analyze social media posts to identify misleading or manipulated content specific to various platforms.  </a:t>
            </a:r>
            <a:endParaRPr>
              <a:solidFill>
                <a:schemeClr val="dk1"/>
              </a:solidFill>
              <a:latin typeface="Calibri"/>
              <a:ea typeface="Calibri"/>
              <a:cs typeface="Calibri"/>
              <a:sym typeface="Calibri"/>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Apply practical verification strategies and digital tools to assess the authenticity of social media information.  </a:t>
            </a:r>
            <a:endParaRPr>
              <a:solidFill>
                <a:schemeClr val="dk1"/>
              </a:solidFill>
              <a:latin typeface="Calibri"/>
              <a:ea typeface="Calibri"/>
              <a:cs typeface="Calibri"/>
              <a:sym typeface="Calibri"/>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Evaluate the influence of platform-specific features and algorithms on the visibility and spread of misinformation.  </a:t>
            </a:r>
            <a:endParaRPr>
              <a:solidFill>
                <a:schemeClr val="dk1"/>
              </a:solidFill>
              <a:latin typeface="Calibri"/>
              <a:ea typeface="Calibri"/>
              <a:cs typeface="Calibri"/>
              <a:sym typeface="Calibri"/>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Reflect on their own social media consumption and sharing habits in the context of information literacy</a:t>
            </a:r>
            <a:endParaRPr/>
          </a:p>
        </p:txBody>
      </p:sp>
      <p:sp>
        <p:nvSpPr>
          <p:cNvPr id="1656" name="Google Shape;1656;p10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657" name="Google Shape;1657;p104"/>
          <p:cNvGrpSpPr/>
          <p:nvPr/>
        </p:nvGrpSpPr>
        <p:grpSpPr>
          <a:xfrm>
            <a:off x="790770" y="-112458"/>
            <a:ext cx="1427175" cy="786776"/>
            <a:chOff x="0" y="-38100"/>
            <a:chExt cx="373234" cy="205757"/>
          </a:xfrm>
        </p:grpSpPr>
        <p:sp>
          <p:nvSpPr>
            <p:cNvPr id="1658" name="Google Shape;1658;p10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59" name="Google Shape;1659;p10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60" name="Google Shape;1660;p104"/>
          <p:cNvGrpSpPr/>
          <p:nvPr/>
        </p:nvGrpSpPr>
        <p:grpSpPr>
          <a:xfrm>
            <a:off x="0" y="-112458"/>
            <a:ext cx="315272" cy="786776"/>
            <a:chOff x="0" y="-38100"/>
            <a:chExt cx="82450" cy="205757"/>
          </a:xfrm>
        </p:grpSpPr>
        <p:sp>
          <p:nvSpPr>
            <p:cNvPr id="1661" name="Google Shape;1661;p10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62" name="Google Shape;1662;p10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63" name="Google Shape;1663;p104"/>
          <p:cNvGrpSpPr/>
          <p:nvPr/>
        </p:nvGrpSpPr>
        <p:grpSpPr>
          <a:xfrm>
            <a:off x="0" y="1116904"/>
            <a:ext cx="503883" cy="1931922"/>
            <a:chOff x="0" y="-38100"/>
            <a:chExt cx="131775" cy="505235"/>
          </a:xfrm>
        </p:grpSpPr>
        <p:sp>
          <p:nvSpPr>
            <p:cNvPr id="1664" name="Google Shape;1664;p10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65" name="Google Shape;1665;p10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666" name="Google Shape;1666;p104"/>
          <p:cNvPicPr preferRelativeResize="0"/>
          <p:nvPr/>
        </p:nvPicPr>
        <p:blipFill rotWithShape="1">
          <a:blip r:embed="rId4">
            <a:alphaModFix/>
          </a:blip>
          <a:srcRect b="0" l="0" r="0" t="0"/>
          <a:stretch/>
        </p:blipFill>
        <p:spPr>
          <a:xfrm>
            <a:off x="11789356" y="2382397"/>
            <a:ext cx="5652481" cy="7473836"/>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0" name="Shape 1670"/>
        <p:cNvGrpSpPr/>
        <p:nvPr/>
      </p:nvGrpSpPr>
      <p:grpSpPr>
        <a:xfrm>
          <a:off x="0" y="0"/>
          <a:ext cx="0" cy="0"/>
          <a:chOff x="0" y="0"/>
          <a:chExt cx="0" cy="0"/>
        </a:xfrm>
      </p:grpSpPr>
      <p:sp>
        <p:nvSpPr>
          <p:cNvPr id="1671" name="Google Shape;1671;p10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Digital Breakout: Spot the Fake </a:t>
            </a:r>
            <a:endParaRPr/>
          </a:p>
        </p:txBody>
      </p:sp>
      <p:sp>
        <p:nvSpPr>
          <p:cNvPr id="1672" name="Google Shape;1672;p105"/>
          <p:cNvSpPr txBox="1"/>
          <p:nvPr>
            <p:ph idx="1" type="subTitle"/>
          </p:nvPr>
        </p:nvSpPr>
        <p:spPr>
          <a:xfrm>
            <a:off x="1013345" y="2589663"/>
            <a:ext cx="9045055"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a:solidFill>
                  <a:schemeClr val="dk1"/>
                </a:solidFill>
              </a:rPr>
              <a:t>In your Breakout rooms, you will find a link to a digital packet of social media posts. Your task is to work together to analyze each post. </a:t>
            </a:r>
            <a:br>
              <a:rPr lang="en-US">
                <a:solidFill>
                  <a:schemeClr val="dk1"/>
                </a:solidFill>
              </a:rPr>
            </a:br>
            <a:r>
              <a:rPr lang="en-US">
                <a:solidFill>
                  <a:schemeClr val="dk1"/>
                </a:solidFill>
              </a:rPr>
              <a:t>1. Analyze the post: Look at the headline, image, text, and any comments or shares. Think about red flags like sensational language, missing sources, or low-quality presentation.</a:t>
            </a:r>
            <a:br>
              <a:rPr lang="en-US">
                <a:solidFill>
                  <a:schemeClr val="dk1"/>
                </a:solidFill>
              </a:rPr>
            </a:br>
            <a:r>
              <a:rPr lang="en-US">
                <a:solidFill>
                  <a:schemeClr val="dk1"/>
                </a:solidFill>
              </a:rPr>
              <a:t>2. Use your devices: Use Google Reverse Image or </a:t>
            </a:r>
            <a:r>
              <a:rPr lang="en-US" u="sng">
                <a:solidFill>
                  <a:schemeClr val="hlink"/>
                </a:solidFill>
                <a:hlinkClick r:id="rId3"/>
              </a:rPr>
              <a:t>InVID</a:t>
            </a:r>
            <a:r>
              <a:rPr lang="en-US">
                <a:solidFill>
                  <a:schemeClr val="dk1"/>
                </a:solidFill>
              </a:rPr>
              <a:t>. Search or search engines to verify claims or sources.</a:t>
            </a:r>
            <a:br>
              <a:rPr lang="en-US">
                <a:solidFill>
                  <a:schemeClr val="dk1"/>
                </a:solidFill>
              </a:rPr>
            </a:br>
            <a:r>
              <a:rPr lang="en-US">
                <a:solidFill>
                  <a:schemeClr val="dk1"/>
                </a:solidFill>
              </a:rPr>
              <a:t>3. Discuss and decide: Determine if the post is Real or Fake/Misleading. Be ready to explain your reasoning!</a:t>
            </a:r>
            <a:endParaRPr>
              <a:solidFill>
                <a:schemeClr val="dk1"/>
              </a:solidFill>
            </a:endParaRPr>
          </a:p>
        </p:txBody>
      </p:sp>
      <p:sp>
        <p:nvSpPr>
          <p:cNvPr id="1673" name="Google Shape;1673;p10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674" name="Google Shape;1674;p105"/>
          <p:cNvGrpSpPr/>
          <p:nvPr/>
        </p:nvGrpSpPr>
        <p:grpSpPr>
          <a:xfrm>
            <a:off x="790770" y="-112458"/>
            <a:ext cx="1427175" cy="786776"/>
            <a:chOff x="0" y="-38100"/>
            <a:chExt cx="373234" cy="205757"/>
          </a:xfrm>
        </p:grpSpPr>
        <p:sp>
          <p:nvSpPr>
            <p:cNvPr id="1675" name="Google Shape;1675;p10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6" name="Google Shape;1676;p10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77" name="Google Shape;1677;p105"/>
          <p:cNvGrpSpPr/>
          <p:nvPr/>
        </p:nvGrpSpPr>
        <p:grpSpPr>
          <a:xfrm>
            <a:off x="0" y="-112458"/>
            <a:ext cx="315272" cy="786776"/>
            <a:chOff x="0" y="-38100"/>
            <a:chExt cx="82450" cy="205757"/>
          </a:xfrm>
        </p:grpSpPr>
        <p:sp>
          <p:nvSpPr>
            <p:cNvPr id="1678" name="Google Shape;1678;p10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9" name="Google Shape;1679;p10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80" name="Google Shape;1680;p105"/>
          <p:cNvGrpSpPr/>
          <p:nvPr/>
        </p:nvGrpSpPr>
        <p:grpSpPr>
          <a:xfrm>
            <a:off x="0" y="1116904"/>
            <a:ext cx="503883" cy="1931922"/>
            <a:chOff x="0" y="-38100"/>
            <a:chExt cx="131775" cy="505235"/>
          </a:xfrm>
        </p:grpSpPr>
        <p:sp>
          <p:nvSpPr>
            <p:cNvPr id="1681" name="Google Shape;1681;p10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82" name="Google Shape;1682;p10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683" name="Google Shape;1683;p105"/>
          <p:cNvPicPr preferRelativeResize="0"/>
          <p:nvPr/>
        </p:nvPicPr>
        <p:blipFill rotWithShape="1">
          <a:blip r:embed="rId5">
            <a:alphaModFix/>
          </a:blip>
          <a:srcRect b="0" l="0" r="0" t="0"/>
          <a:stretch/>
        </p:blipFill>
        <p:spPr>
          <a:xfrm>
            <a:off x="10256705" y="3227742"/>
            <a:ext cx="7789248" cy="4517764"/>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7" name="Shape 1687"/>
        <p:cNvGrpSpPr/>
        <p:nvPr/>
      </p:nvGrpSpPr>
      <p:grpSpPr>
        <a:xfrm>
          <a:off x="0" y="0"/>
          <a:ext cx="0" cy="0"/>
          <a:chOff x="0" y="0"/>
          <a:chExt cx="0" cy="0"/>
        </a:xfrm>
      </p:grpSpPr>
      <p:sp>
        <p:nvSpPr>
          <p:cNvPr id="1688" name="Google Shape;1688;p10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t>Digital Breakout: Spot the Fake </a:t>
            </a:r>
            <a:br>
              <a:rPr b="1" lang="en-US"/>
            </a:br>
            <a:r>
              <a:rPr b="1" lang="en-US"/>
              <a:t>Reflection</a:t>
            </a:r>
            <a:endParaRPr/>
          </a:p>
        </p:txBody>
      </p:sp>
      <p:sp>
        <p:nvSpPr>
          <p:cNvPr id="1689" name="Google Shape;1689;p106"/>
          <p:cNvSpPr txBox="1"/>
          <p:nvPr>
            <p:ph idx="1" type="subTitle"/>
          </p:nvPr>
        </p:nvSpPr>
        <p:spPr>
          <a:xfrm>
            <a:off x="929753" y="3737145"/>
            <a:ext cx="16428493" cy="3029415"/>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a:solidFill>
                  <a:schemeClr val="dk1"/>
                </a:solidFill>
              </a:rPr>
              <a:t>What did your groups decide for Post 1-5? Why?</a:t>
            </a:r>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Beyond just spotting the fakes, what strategies did your groups find most effective?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What were the key red flags? What was hardest to spot and why?</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t/>
            </a:r>
            <a:endParaRPr/>
          </a:p>
        </p:txBody>
      </p:sp>
      <p:sp>
        <p:nvSpPr>
          <p:cNvPr id="1690" name="Google Shape;1690;p10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691" name="Google Shape;1691;p106"/>
          <p:cNvGrpSpPr/>
          <p:nvPr/>
        </p:nvGrpSpPr>
        <p:grpSpPr>
          <a:xfrm>
            <a:off x="790770" y="-112458"/>
            <a:ext cx="1427175" cy="786776"/>
            <a:chOff x="0" y="-38100"/>
            <a:chExt cx="373234" cy="205757"/>
          </a:xfrm>
        </p:grpSpPr>
        <p:sp>
          <p:nvSpPr>
            <p:cNvPr id="1692" name="Google Shape;1692;p10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93" name="Google Shape;1693;p10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94" name="Google Shape;1694;p106"/>
          <p:cNvGrpSpPr/>
          <p:nvPr/>
        </p:nvGrpSpPr>
        <p:grpSpPr>
          <a:xfrm>
            <a:off x="0" y="-112458"/>
            <a:ext cx="315272" cy="786776"/>
            <a:chOff x="0" y="-38100"/>
            <a:chExt cx="82450" cy="205757"/>
          </a:xfrm>
        </p:grpSpPr>
        <p:sp>
          <p:nvSpPr>
            <p:cNvPr id="1695" name="Google Shape;1695;p10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96" name="Google Shape;1696;p10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97" name="Google Shape;1697;p106"/>
          <p:cNvGrpSpPr/>
          <p:nvPr/>
        </p:nvGrpSpPr>
        <p:grpSpPr>
          <a:xfrm>
            <a:off x="0" y="1116904"/>
            <a:ext cx="503883" cy="1931922"/>
            <a:chOff x="0" y="-38100"/>
            <a:chExt cx="131775" cy="505235"/>
          </a:xfrm>
        </p:grpSpPr>
        <p:sp>
          <p:nvSpPr>
            <p:cNvPr id="1698" name="Google Shape;1698;p10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99" name="Google Shape;1699;p10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700" name="Google Shape;1700;p106"/>
          <p:cNvPicPr preferRelativeResize="0"/>
          <p:nvPr/>
        </p:nvPicPr>
        <p:blipFill rotWithShape="1">
          <a:blip r:embed="rId4">
            <a:alphaModFix/>
          </a:blip>
          <a:srcRect b="0" l="0" r="0" t="0"/>
          <a:stretch/>
        </p:blipFill>
        <p:spPr>
          <a:xfrm>
            <a:off x="0" y="7620000"/>
            <a:ext cx="18288000" cy="2667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2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Prompts</a:t>
            </a:r>
            <a:endParaRPr/>
          </a:p>
        </p:txBody>
      </p:sp>
      <p:sp>
        <p:nvSpPr>
          <p:cNvPr id="264" name="Google Shape;264;p29"/>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514350" lvl="0" marL="539750" rtl="0" algn="l">
              <a:lnSpc>
                <a:spcPct val="1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"I mostly get news from social media."</a:t>
            </a:r>
            <a:endParaRPr/>
          </a:p>
          <a:p>
            <a:pPr indent="-514350" lvl="0" marL="539750" rtl="0" algn="l">
              <a:lnSpc>
                <a:spcPct val="1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"I verify what I read online before sharing it."</a:t>
            </a:r>
            <a:endParaRPr/>
          </a:p>
          <a:p>
            <a:pPr indent="-514350" lvl="0" marL="539750" rtl="0" algn="l">
              <a:lnSpc>
                <a:spcPct val="1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"I adjust my privacy settings on apps/platforms regularly."</a:t>
            </a:r>
            <a:endParaRPr/>
          </a:p>
          <a:p>
            <a:pPr indent="-514350" lvl="0" marL="539750" rtl="0" algn="l">
              <a:lnSpc>
                <a:spcPct val="1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"I often notice that my search results are biased toward my past activities."</a:t>
            </a:r>
            <a:endParaRPr/>
          </a:p>
          <a:p>
            <a:pPr indent="-514350" lvl="0" marL="539750" rtl="0" algn="l">
              <a:lnSpc>
                <a:spcPct val="1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"I feel overwhelmed by the amount of information available online."</a:t>
            </a:r>
            <a:endParaRPr/>
          </a:p>
          <a:p>
            <a:pPr indent="-514350" lvl="0" marL="539750" rtl="0" algn="l">
              <a:lnSpc>
                <a:spcPct val="1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"I mostly just scroll and trust what seems normal." (DRONE WP3 quote)</a:t>
            </a:r>
            <a:endParaRPr/>
          </a:p>
          <a:p>
            <a:pPr indent="-514350" lvl="0" marL="539750" rtl="0" algn="l">
              <a:lnSpc>
                <a:spcPct val="1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"I don’t know how to tell if something is fake, but if everyone shares it, I assume it’s true." (DRONE WP3 quote)</a:t>
            </a:r>
            <a:endParaRPr>
              <a:solidFill>
                <a:schemeClr val="dk1"/>
              </a:solidFill>
            </a:endParaRPr>
          </a:p>
        </p:txBody>
      </p:sp>
      <p:sp>
        <p:nvSpPr>
          <p:cNvPr id="265" name="Google Shape;265;p2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66" name="Google Shape;266;p29"/>
          <p:cNvGrpSpPr/>
          <p:nvPr/>
        </p:nvGrpSpPr>
        <p:grpSpPr>
          <a:xfrm>
            <a:off x="790770" y="-112458"/>
            <a:ext cx="1427175" cy="786776"/>
            <a:chOff x="0" y="-38100"/>
            <a:chExt cx="373234" cy="205757"/>
          </a:xfrm>
        </p:grpSpPr>
        <p:sp>
          <p:nvSpPr>
            <p:cNvPr id="267" name="Google Shape;267;p2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8" name="Google Shape;268;p2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69" name="Google Shape;269;p29"/>
          <p:cNvGrpSpPr/>
          <p:nvPr/>
        </p:nvGrpSpPr>
        <p:grpSpPr>
          <a:xfrm>
            <a:off x="0" y="-112458"/>
            <a:ext cx="315272" cy="786776"/>
            <a:chOff x="0" y="-38100"/>
            <a:chExt cx="82450" cy="205757"/>
          </a:xfrm>
        </p:grpSpPr>
        <p:sp>
          <p:nvSpPr>
            <p:cNvPr id="270" name="Google Shape;270;p2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1" name="Google Shape;271;p2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2" name="Google Shape;272;p29"/>
          <p:cNvGrpSpPr/>
          <p:nvPr/>
        </p:nvGrpSpPr>
        <p:grpSpPr>
          <a:xfrm>
            <a:off x="0" y="1116904"/>
            <a:ext cx="503883" cy="1931922"/>
            <a:chOff x="0" y="-38100"/>
            <a:chExt cx="131775" cy="505235"/>
          </a:xfrm>
        </p:grpSpPr>
        <p:sp>
          <p:nvSpPr>
            <p:cNvPr id="273" name="Google Shape;273;p2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4" name="Google Shape;274;p2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4" name="Shape 1704"/>
        <p:cNvGrpSpPr/>
        <p:nvPr/>
      </p:nvGrpSpPr>
      <p:grpSpPr>
        <a:xfrm>
          <a:off x="0" y="0"/>
          <a:ext cx="0" cy="0"/>
          <a:chOff x="0" y="0"/>
          <a:chExt cx="0" cy="0"/>
        </a:xfrm>
      </p:grpSpPr>
      <p:sp>
        <p:nvSpPr>
          <p:cNvPr id="1705" name="Google Shape;1705;p10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Key Takeaways</a:t>
            </a:r>
            <a:endParaRPr b="1"/>
          </a:p>
        </p:txBody>
      </p:sp>
      <p:sp>
        <p:nvSpPr>
          <p:cNvPr id="1706" name="Google Shape;1706;p107"/>
          <p:cNvSpPr txBox="1"/>
          <p:nvPr>
            <p:ph idx="1" type="subTitle"/>
          </p:nvPr>
        </p:nvSpPr>
        <p:spPr>
          <a:xfrm>
            <a:off x="1013345" y="2589663"/>
            <a:ext cx="12976975" cy="7059304"/>
          </a:xfrm>
          <a:prstGeom prst="rect">
            <a:avLst/>
          </a:prstGeom>
          <a:noFill/>
          <a:ln>
            <a:noFill/>
          </a:ln>
        </p:spPr>
        <p:txBody>
          <a:bodyPr anchorCtr="0" anchor="t" bIns="45700" lIns="91425" spcFirstLastPara="1" rIns="91425" wrap="square" tIns="45700">
            <a:normAutofit lnSpcReduction="10000"/>
          </a:bodyPr>
          <a:lstStyle/>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Social media platforms possess unique dynamics and algorithmic structures that significantly impact the dissemination of information, including misinformation.</a:t>
            </a:r>
            <a:endParaRPr/>
          </a:p>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Developing platform-specific detection skills is crucial for navigating the fast-paced and often emotionally charged social media environment.</a:t>
            </a:r>
            <a:endParaRPr/>
          </a:p>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Algorithmic amplification can create "filter bubbles" and "echo chambers," reinforcing existing beliefs and limiting exposure to diverse perspectives.</a:t>
            </a:r>
            <a:endParaRPr/>
          </a:p>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Proactive and responsible engagement on social media, coupled with critical thinking, is essential for individuals to combat the spread of disinformation.</a:t>
            </a:r>
            <a:endParaRPr>
              <a:solidFill>
                <a:schemeClr val="dk1"/>
              </a:solidFill>
              <a:latin typeface="Calibri"/>
              <a:ea typeface="Calibri"/>
              <a:cs typeface="Calibri"/>
              <a:sym typeface="Calibri"/>
            </a:endParaRPr>
          </a:p>
        </p:txBody>
      </p:sp>
      <p:sp>
        <p:nvSpPr>
          <p:cNvPr id="1707" name="Google Shape;1707;p10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08" name="Google Shape;1708;p107"/>
          <p:cNvGrpSpPr/>
          <p:nvPr/>
        </p:nvGrpSpPr>
        <p:grpSpPr>
          <a:xfrm>
            <a:off x="790770" y="-112458"/>
            <a:ext cx="1427175" cy="786776"/>
            <a:chOff x="0" y="-38100"/>
            <a:chExt cx="373234" cy="205757"/>
          </a:xfrm>
        </p:grpSpPr>
        <p:sp>
          <p:nvSpPr>
            <p:cNvPr id="1709" name="Google Shape;1709;p10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10" name="Google Shape;1710;p10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11" name="Google Shape;1711;p107"/>
          <p:cNvGrpSpPr/>
          <p:nvPr/>
        </p:nvGrpSpPr>
        <p:grpSpPr>
          <a:xfrm>
            <a:off x="0" y="-112458"/>
            <a:ext cx="315272" cy="786776"/>
            <a:chOff x="0" y="-38100"/>
            <a:chExt cx="82450" cy="205757"/>
          </a:xfrm>
        </p:grpSpPr>
        <p:sp>
          <p:nvSpPr>
            <p:cNvPr id="1712" name="Google Shape;1712;p10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13" name="Google Shape;1713;p10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14" name="Google Shape;1714;p107"/>
          <p:cNvGrpSpPr/>
          <p:nvPr/>
        </p:nvGrpSpPr>
        <p:grpSpPr>
          <a:xfrm>
            <a:off x="0" y="1116904"/>
            <a:ext cx="503883" cy="1931922"/>
            <a:chOff x="0" y="-38100"/>
            <a:chExt cx="131775" cy="505235"/>
          </a:xfrm>
        </p:grpSpPr>
        <p:sp>
          <p:nvSpPr>
            <p:cNvPr id="1715" name="Google Shape;1715;p10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16" name="Google Shape;1716;p10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717" name="Google Shape;1717;p107"/>
          <p:cNvPicPr preferRelativeResize="0"/>
          <p:nvPr/>
        </p:nvPicPr>
        <p:blipFill rotWithShape="1">
          <a:blip r:embed="rId4">
            <a:alphaModFix/>
          </a:blip>
          <a:srcRect b="0" l="0" r="0" t="0"/>
          <a:stretch/>
        </p:blipFill>
        <p:spPr>
          <a:xfrm>
            <a:off x="13990320" y="3048822"/>
            <a:ext cx="4172532" cy="5601482"/>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1" name="Shape 1721"/>
        <p:cNvGrpSpPr/>
        <p:nvPr/>
      </p:nvGrpSpPr>
      <p:grpSpPr>
        <a:xfrm>
          <a:off x="0" y="0"/>
          <a:ext cx="0" cy="0"/>
          <a:chOff x="0" y="0"/>
          <a:chExt cx="0" cy="0"/>
        </a:xfrm>
      </p:grpSpPr>
      <p:sp>
        <p:nvSpPr>
          <p:cNvPr id="1722" name="Google Shape;1722;g372ce4c99d4_0_50"/>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Readings</a:t>
            </a:r>
            <a:endParaRPr/>
          </a:p>
        </p:txBody>
      </p:sp>
      <p:sp>
        <p:nvSpPr>
          <p:cNvPr id="1723" name="Google Shape;1723;g372ce4c99d4_0_50"/>
          <p:cNvSpPr txBox="1"/>
          <p:nvPr>
            <p:ph idx="1" type="subTitle"/>
          </p:nvPr>
        </p:nvSpPr>
        <p:spPr>
          <a:xfrm>
            <a:off x="411452" y="2572511"/>
            <a:ext cx="10646100" cy="7059300"/>
          </a:xfrm>
          <a:prstGeom prst="rect">
            <a:avLst/>
          </a:prstGeom>
          <a:noFill/>
          <a:ln>
            <a:noFill/>
          </a:ln>
        </p:spPr>
        <p:txBody>
          <a:bodyPr anchorCtr="0" anchor="t" bIns="45700" lIns="91425" spcFirstLastPara="1" rIns="91425" wrap="square" tIns="45700">
            <a:noAutofit/>
          </a:bodyPr>
          <a:lstStyle/>
          <a:p>
            <a:pPr indent="-584200" lvl="0" marL="457200" rtl="0" algn="l">
              <a:spcBef>
                <a:spcPts val="0"/>
              </a:spcBef>
              <a:spcAft>
                <a:spcPts val="0"/>
              </a:spcAft>
              <a:buClr>
                <a:schemeClr val="dk1"/>
              </a:buClr>
              <a:buSzPts val="2400"/>
              <a:buFont typeface="Calibri"/>
              <a:buChar char="•"/>
            </a:pPr>
            <a:r>
              <a:rPr lang="en-US" sz="2500">
                <a:solidFill>
                  <a:schemeClr val="dk1"/>
                </a:solidFill>
              </a:rPr>
              <a:t>Polanco-Levicán, K., &amp; Salvo-Garrido, S. (2022). Understanding social media literacy: A systematic review of the concept and its competences. International Journal of Environmental Research and Public Health, 19(14), 8807. </a:t>
            </a:r>
            <a:r>
              <a:rPr lang="en-US" sz="2500" u="sng">
                <a:solidFill>
                  <a:schemeClr val="hlink"/>
                </a:solidFill>
                <a:hlinkClick r:id="rId3"/>
              </a:rPr>
              <a:t>https://doi.org/10.3390/ijerph19148807</a:t>
            </a:r>
            <a:r>
              <a:rPr lang="en-US" sz="2500">
                <a:solidFill>
                  <a:schemeClr val="dk1"/>
                </a:solidFill>
              </a:rPr>
              <a:t> </a:t>
            </a:r>
            <a:endParaRPr sz="2500">
              <a:solidFill>
                <a:schemeClr val="dk1"/>
              </a:solidFill>
            </a:endParaRPr>
          </a:p>
          <a:p>
            <a:pPr indent="-584200" lvl="0" marL="457200" rtl="0" algn="l">
              <a:spcBef>
                <a:spcPts val="800"/>
              </a:spcBef>
              <a:spcAft>
                <a:spcPts val="0"/>
              </a:spcAft>
              <a:buClr>
                <a:schemeClr val="dk1"/>
              </a:buClr>
              <a:buSzPts val="2400"/>
              <a:buFont typeface="Calibri"/>
              <a:buChar char="•"/>
            </a:pPr>
            <a:r>
              <a:rPr lang="en-US" sz="2500">
                <a:solidFill>
                  <a:schemeClr val="dk1"/>
                </a:solidFill>
              </a:rPr>
              <a:t>Vraga, E. K., &amp; Bode, L. (2020). Defining misinformation and understanding its bounded nature: Using expertise and evidence for describing misinformation. Political Communication, 37(1), 136-144. </a:t>
            </a:r>
            <a:r>
              <a:rPr lang="en-US" sz="2500" u="sng">
                <a:solidFill>
                  <a:schemeClr val="hlink"/>
                </a:solidFill>
                <a:hlinkClick r:id="rId4"/>
              </a:rPr>
              <a:t>https://doi.org/10.1080/10584609.2020.1716500</a:t>
            </a:r>
            <a:r>
              <a:rPr lang="en-US" sz="2500">
                <a:solidFill>
                  <a:schemeClr val="dk1"/>
                </a:solidFill>
              </a:rPr>
              <a:t> </a:t>
            </a:r>
            <a:endParaRPr sz="2500">
              <a:solidFill>
                <a:schemeClr val="dk1"/>
              </a:solidFill>
            </a:endParaRPr>
          </a:p>
          <a:p>
            <a:pPr indent="-584200" lvl="0" marL="457200" rtl="0" algn="l">
              <a:spcBef>
                <a:spcPts val="800"/>
              </a:spcBef>
              <a:spcAft>
                <a:spcPts val="0"/>
              </a:spcAft>
              <a:buClr>
                <a:schemeClr val="dk1"/>
              </a:buClr>
              <a:buSzPts val="2400"/>
              <a:buFont typeface="Calibri"/>
              <a:buChar char="•"/>
            </a:pPr>
            <a:r>
              <a:rPr lang="en-US" sz="2500">
                <a:solidFill>
                  <a:schemeClr val="dk1"/>
                </a:solidFill>
              </a:rPr>
              <a:t>Cho, H., Cannon, J., Lopez, R., &amp; Li, W. (2024). Social media literacy: A conceptual framework. New media &amp; society, 26(2), 941-960. </a:t>
            </a:r>
            <a:r>
              <a:rPr lang="en-US" sz="2500" u="sng">
                <a:solidFill>
                  <a:schemeClr val="hlink"/>
                </a:solidFill>
                <a:hlinkClick r:id="rId5"/>
              </a:rPr>
              <a:t>https://doi.org/10.1177/14614448211068530</a:t>
            </a:r>
            <a:r>
              <a:rPr lang="en-US" sz="2500">
                <a:solidFill>
                  <a:schemeClr val="dk1"/>
                </a:solidFill>
              </a:rPr>
              <a:t> </a:t>
            </a:r>
            <a:endParaRPr sz="2500">
              <a:solidFill>
                <a:schemeClr val="dk1"/>
              </a:solidFill>
            </a:endParaRPr>
          </a:p>
          <a:p>
            <a:pPr indent="-584200" lvl="0" marL="457200" rtl="0" algn="l">
              <a:spcBef>
                <a:spcPts val="800"/>
              </a:spcBef>
              <a:spcAft>
                <a:spcPts val="800"/>
              </a:spcAft>
              <a:buClr>
                <a:schemeClr val="dk1"/>
              </a:buClr>
              <a:buSzPts val="2400"/>
              <a:buFont typeface="Calibri"/>
              <a:buChar char="•"/>
            </a:pPr>
            <a:r>
              <a:rPr lang="en-US" sz="2500">
                <a:solidFill>
                  <a:schemeClr val="dk1"/>
                </a:solidFill>
              </a:rPr>
              <a:t>Pennycook, G., &amp; Rand, D. G. (2019). Fighting misinformation on social media using crowdsourced judgments of news source quality. Proceedings of the National Academy of Sciences, 116(25), 12514-12519. </a:t>
            </a:r>
            <a:r>
              <a:rPr lang="en-US" sz="2500" u="sng">
                <a:solidFill>
                  <a:schemeClr val="hlink"/>
                </a:solidFill>
                <a:hlinkClick r:id="rId6"/>
              </a:rPr>
              <a:t>https://doi.org/10.1073/pnas.1806781116</a:t>
            </a:r>
            <a:r>
              <a:rPr lang="en-US" sz="2500">
                <a:solidFill>
                  <a:schemeClr val="dk1"/>
                </a:solidFill>
              </a:rPr>
              <a:t> </a:t>
            </a:r>
            <a:endParaRPr sz="3400">
              <a:solidFill>
                <a:schemeClr val="dk1"/>
              </a:solidFill>
            </a:endParaRPr>
          </a:p>
        </p:txBody>
      </p:sp>
      <p:sp>
        <p:nvSpPr>
          <p:cNvPr id="1724" name="Google Shape;1724;g372ce4c99d4_0_5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25" name="Google Shape;1725;g372ce4c99d4_0_50"/>
          <p:cNvGrpSpPr/>
          <p:nvPr/>
        </p:nvGrpSpPr>
        <p:grpSpPr>
          <a:xfrm>
            <a:off x="790770" y="-112458"/>
            <a:ext cx="1427172" cy="786938"/>
            <a:chOff x="0" y="-38100"/>
            <a:chExt cx="373234" cy="205800"/>
          </a:xfrm>
        </p:grpSpPr>
        <p:sp>
          <p:nvSpPr>
            <p:cNvPr id="1726" name="Google Shape;1726;g372ce4c99d4_0_5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27" name="Google Shape;1727;g372ce4c99d4_0_50"/>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28" name="Google Shape;1728;g372ce4c99d4_0_50"/>
          <p:cNvGrpSpPr/>
          <p:nvPr/>
        </p:nvGrpSpPr>
        <p:grpSpPr>
          <a:xfrm>
            <a:off x="0" y="-112458"/>
            <a:ext cx="315464" cy="786938"/>
            <a:chOff x="0" y="-38100"/>
            <a:chExt cx="82500" cy="205800"/>
          </a:xfrm>
        </p:grpSpPr>
        <p:sp>
          <p:nvSpPr>
            <p:cNvPr id="1729" name="Google Shape;1729;g372ce4c99d4_0_5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0" name="Google Shape;1730;g372ce4c99d4_0_50"/>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31" name="Google Shape;1731;g372ce4c99d4_0_50"/>
          <p:cNvGrpSpPr/>
          <p:nvPr/>
        </p:nvGrpSpPr>
        <p:grpSpPr>
          <a:xfrm>
            <a:off x="0" y="1116904"/>
            <a:ext cx="503881" cy="1931918"/>
            <a:chOff x="0" y="-38100"/>
            <a:chExt cx="131775" cy="505235"/>
          </a:xfrm>
        </p:grpSpPr>
        <p:sp>
          <p:nvSpPr>
            <p:cNvPr id="1732" name="Google Shape;1732;g372ce4c99d4_0_5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3" name="Google Shape;1733;g372ce4c99d4_0_50"/>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School girl (14-15) reading on floor by bookshelf in library (Παρέχεται από Getty Images)" id="1734" name="Google Shape;1734;g372ce4c99d4_0_50"/>
          <p:cNvPicPr preferRelativeResize="0"/>
          <p:nvPr/>
        </p:nvPicPr>
        <p:blipFill>
          <a:blip r:embed="rId8">
            <a:alphaModFix/>
          </a:blip>
          <a:stretch>
            <a:fillRect/>
          </a:stretch>
        </p:blipFill>
        <p:spPr>
          <a:xfrm>
            <a:off x="11252252" y="2833816"/>
            <a:ext cx="6925650" cy="4619354"/>
          </a:xfrm>
          <a:prstGeom prst="rect">
            <a:avLst/>
          </a:prstGeom>
          <a:noFill/>
          <a:ln>
            <a:noFill/>
          </a:ln>
        </p:spPr>
      </p:pic>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8" name="Shape 1738"/>
        <p:cNvGrpSpPr/>
        <p:nvPr/>
      </p:nvGrpSpPr>
      <p:grpSpPr>
        <a:xfrm>
          <a:off x="0" y="0"/>
          <a:ext cx="0" cy="0"/>
          <a:chOff x="0" y="0"/>
          <a:chExt cx="0" cy="0"/>
        </a:xfrm>
      </p:grpSpPr>
      <p:sp>
        <p:nvSpPr>
          <p:cNvPr id="1739" name="Google Shape;1739;p108"/>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40" name="Google Shape;1740;p108"/>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41" name="Google Shape;1741;p108"/>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42" name="Google Shape;1742;p108"/>
          <p:cNvGrpSpPr/>
          <p:nvPr/>
        </p:nvGrpSpPr>
        <p:grpSpPr>
          <a:xfrm>
            <a:off x="6111849" y="2794410"/>
            <a:ext cx="7685891" cy="2168895"/>
            <a:chOff x="0" y="-47625"/>
            <a:chExt cx="1484188" cy="418826"/>
          </a:xfrm>
        </p:grpSpPr>
        <p:sp>
          <p:nvSpPr>
            <p:cNvPr id="1743" name="Google Shape;1743;p108"/>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44" name="Google Shape;1744;p108"/>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45" name="Google Shape;1745;p108"/>
          <p:cNvGrpSpPr/>
          <p:nvPr/>
        </p:nvGrpSpPr>
        <p:grpSpPr>
          <a:xfrm>
            <a:off x="-696258" y="-1193133"/>
            <a:ext cx="7178388" cy="12095887"/>
            <a:chOff x="0" y="-57150"/>
            <a:chExt cx="1890604" cy="3185748"/>
          </a:xfrm>
        </p:grpSpPr>
        <p:sp>
          <p:nvSpPr>
            <p:cNvPr id="1746" name="Google Shape;1746;p108"/>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47" name="Google Shape;1747;p108"/>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748" name="Google Shape;1748;p108"/>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49" name="Google Shape;1749;p108"/>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50" name="Google Shape;1750;p108"/>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751" name="Google Shape;1751;p108"/>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06</a:t>
            </a:r>
            <a:endParaRPr b="0" i="0" sz="1400" u="none" cap="none" strike="noStrike">
              <a:solidFill>
                <a:srgbClr val="000000"/>
              </a:solidFill>
              <a:latin typeface="Arial"/>
              <a:ea typeface="Arial"/>
              <a:cs typeface="Arial"/>
              <a:sym typeface="Arial"/>
            </a:endParaRPr>
          </a:p>
        </p:txBody>
      </p:sp>
      <p:sp>
        <p:nvSpPr>
          <p:cNvPr id="1752" name="Google Shape;1752;p108"/>
          <p:cNvSpPr txBox="1"/>
          <p:nvPr/>
        </p:nvSpPr>
        <p:spPr>
          <a:xfrm>
            <a:off x="7911996" y="5295900"/>
            <a:ext cx="8395740" cy="498406"/>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None/>
            </a:pPr>
            <a:r>
              <a:rPr b="0" i="0" lang="en-US" sz="2399" u="none" cap="none" strike="noStrike">
                <a:solidFill>
                  <a:srgbClr val="343434"/>
                </a:solidFill>
                <a:latin typeface="Arial"/>
                <a:ea typeface="Arial"/>
                <a:cs typeface="Arial"/>
                <a:sym typeface="Arial"/>
              </a:rPr>
              <a:t>Action Against Disinformation</a:t>
            </a:r>
            <a:endParaRPr b="0" i="0" sz="1400" u="none" cap="none" strike="noStrike">
              <a:solidFill>
                <a:srgbClr val="000000"/>
              </a:solidFill>
              <a:latin typeface="Arial"/>
              <a:ea typeface="Arial"/>
              <a:cs typeface="Arial"/>
              <a:sym typeface="Arial"/>
            </a:endParaRPr>
          </a:p>
        </p:txBody>
      </p:sp>
      <p:sp>
        <p:nvSpPr>
          <p:cNvPr id="1753" name="Google Shape;1753;p108"/>
          <p:cNvSpPr txBox="1"/>
          <p:nvPr/>
        </p:nvSpPr>
        <p:spPr>
          <a:xfrm>
            <a:off x="7911996" y="3395850"/>
            <a:ext cx="9760500" cy="1504386"/>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i="0" lang="en-US" sz="10400" u="none" cap="none" strike="noStrike">
                <a:solidFill>
                  <a:srgbClr val="343434"/>
                </a:solidFill>
                <a:latin typeface="Arial"/>
                <a:ea typeface="Arial"/>
                <a:cs typeface="Arial"/>
                <a:sym typeface="Arial"/>
              </a:rPr>
              <a:t>Section 6</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7" name="Shape 1757"/>
        <p:cNvGrpSpPr/>
        <p:nvPr/>
      </p:nvGrpSpPr>
      <p:grpSpPr>
        <a:xfrm>
          <a:off x="0" y="0"/>
          <a:ext cx="0" cy="0"/>
          <a:chOff x="0" y="0"/>
          <a:chExt cx="0" cy="0"/>
        </a:xfrm>
      </p:grpSpPr>
      <p:sp>
        <p:nvSpPr>
          <p:cNvPr id="1758" name="Google Shape;1758;p10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Action Against Disinformation</a:t>
            </a:r>
            <a:endParaRPr b="1"/>
          </a:p>
        </p:txBody>
      </p:sp>
      <p:sp>
        <p:nvSpPr>
          <p:cNvPr id="1759" name="Google Shape;1759;p109"/>
          <p:cNvSpPr txBox="1"/>
          <p:nvPr>
            <p:ph idx="1" type="subTitle"/>
          </p:nvPr>
        </p:nvSpPr>
        <p:spPr>
          <a:xfrm>
            <a:off x="1013345" y="2589663"/>
            <a:ext cx="9624175" cy="7059304"/>
          </a:xfrm>
          <a:prstGeom prst="rect">
            <a:avLst/>
          </a:prstGeom>
          <a:noFill/>
          <a:ln>
            <a:noFill/>
          </a:ln>
        </p:spPr>
        <p:txBody>
          <a:bodyPr anchorCtr="0" anchor="t" bIns="45700" lIns="91425" spcFirstLastPara="1" rIns="91425" wrap="square" tIns="45700">
            <a:normAutofit/>
          </a:bodyPr>
          <a:lstStyle/>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Key Objectives :</a:t>
            </a:r>
            <a:endParaRPr>
              <a:solidFill>
                <a:schemeClr val="dk1"/>
              </a:solidFill>
              <a:latin typeface="Calibri"/>
              <a:ea typeface="Calibri"/>
              <a:cs typeface="Calibri"/>
              <a:sym typeface="Calibri"/>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Design a personalized verification checklist, incorporating established fact-checking methodologies (e.g., Filak's steps).  </a:t>
            </a:r>
            <a:endParaRPr>
              <a:solidFill>
                <a:schemeClr val="dk1"/>
              </a:solidFill>
              <a:latin typeface="Calibri"/>
              <a:ea typeface="Calibri"/>
              <a:cs typeface="Calibri"/>
              <a:sym typeface="Calibri"/>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Adapt verification strategies to their specific roles (School Leaders, Teachers, Parents) and contexts.  </a:t>
            </a:r>
            <a:endParaRPr>
              <a:solidFill>
                <a:schemeClr val="dk1"/>
              </a:solidFill>
              <a:latin typeface="Calibri"/>
              <a:ea typeface="Calibri"/>
              <a:cs typeface="Calibri"/>
              <a:sym typeface="Calibri"/>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Formulate actionable steps for independently assessing the credibility of online content.  Recognize the importance of proactive habits and critical thinking in countering disinformation.</a:t>
            </a:r>
            <a:endParaRPr/>
          </a:p>
        </p:txBody>
      </p:sp>
      <p:sp>
        <p:nvSpPr>
          <p:cNvPr id="1760" name="Google Shape;1760;p10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61" name="Google Shape;1761;p109"/>
          <p:cNvGrpSpPr/>
          <p:nvPr/>
        </p:nvGrpSpPr>
        <p:grpSpPr>
          <a:xfrm>
            <a:off x="790770" y="-112458"/>
            <a:ext cx="1427175" cy="786776"/>
            <a:chOff x="0" y="-38100"/>
            <a:chExt cx="373234" cy="205757"/>
          </a:xfrm>
        </p:grpSpPr>
        <p:sp>
          <p:nvSpPr>
            <p:cNvPr id="1762" name="Google Shape;1762;p10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63" name="Google Shape;1763;p10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64" name="Google Shape;1764;p109"/>
          <p:cNvGrpSpPr/>
          <p:nvPr/>
        </p:nvGrpSpPr>
        <p:grpSpPr>
          <a:xfrm>
            <a:off x="0" y="-112458"/>
            <a:ext cx="315272" cy="786776"/>
            <a:chOff x="0" y="-38100"/>
            <a:chExt cx="82450" cy="205757"/>
          </a:xfrm>
        </p:grpSpPr>
        <p:sp>
          <p:nvSpPr>
            <p:cNvPr id="1765" name="Google Shape;1765;p10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66" name="Google Shape;1766;p10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67" name="Google Shape;1767;p109"/>
          <p:cNvGrpSpPr/>
          <p:nvPr/>
        </p:nvGrpSpPr>
        <p:grpSpPr>
          <a:xfrm>
            <a:off x="0" y="1116904"/>
            <a:ext cx="503883" cy="1931922"/>
            <a:chOff x="0" y="-38100"/>
            <a:chExt cx="131775" cy="505235"/>
          </a:xfrm>
        </p:grpSpPr>
        <p:sp>
          <p:nvSpPr>
            <p:cNvPr id="1768" name="Google Shape;1768;p10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69" name="Google Shape;1769;p10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770" name="Google Shape;1770;p109"/>
          <p:cNvPicPr preferRelativeResize="0"/>
          <p:nvPr/>
        </p:nvPicPr>
        <p:blipFill rotWithShape="1">
          <a:blip r:embed="rId4">
            <a:alphaModFix/>
          </a:blip>
          <a:srcRect b="0" l="0" r="0" t="0"/>
          <a:stretch/>
        </p:blipFill>
        <p:spPr>
          <a:xfrm>
            <a:off x="10840682" y="3302822"/>
            <a:ext cx="6856767" cy="4571178"/>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4" name="Shape 1774"/>
        <p:cNvGrpSpPr/>
        <p:nvPr/>
      </p:nvGrpSpPr>
      <p:grpSpPr>
        <a:xfrm>
          <a:off x="0" y="0"/>
          <a:ext cx="0" cy="0"/>
          <a:chOff x="0" y="0"/>
          <a:chExt cx="0" cy="0"/>
        </a:xfrm>
      </p:grpSpPr>
      <p:sp>
        <p:nvSpPr>
          <p:cNvPr id="1775" name="Google Shape;1775;p11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Vincent F. Filak’s 10 Ways to Spot Fake News</a:t>
            </a:r>
            <a:endParaRPr/>
          </a:p>
        </p:txBody>
      </p:sp>
      <p:sp>
        <p:nvSpPr>
          <p:cNvPr id="1776" name="Google Shape;1776;p110"/>
          <p:cNvSpPr txBox="1"/>
          <p:nvPr>
            <p:ph idx="1" type="subTitle"/>
          </p:nvPr>
        </p:nvSpPr>
        <p:spPr>
          <a:xfrm>
            <a:off x="157636" y="2592999"/>
            <a:ext cx="10599535"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1. Verify the source of the information.</a:t>
            </a:r>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2. Check the date and time of publication.</a:t>
            </a:r>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3. Look for supporting evidence.</a:t>
            </a:r>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4. Identify the author and their credentials.</a:t>
            </a:r>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5. Examine the tone and language used.</a:t>
            </a:r>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6. Cross-check with other reliable sources.</a:t>
            </a:r>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7. Investigate the original context.</a:t>
            </a:r>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8. Use fact-checking tools and websites.</a:t>
            </a:r>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9. Be cautious of manipulated visuals.</a:t>
            </a:r>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10. Reflect on your own biases.</a:t>
            </a:r>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p:txBody>
      </p:sp>
      <p:sp>
        <p:nvSpPr>
          <p:cNvPr id="1777" name="Google Shape;1777;p11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78" name="Google Shape;1778;p110"/>
          <p:cNvGrpSpPr/>
          <p:nvPr/>
        </p:nvGrpSpPr>
        <p:grpSpPr>
          <a:xfrm>
            <a:off x="790770" y="-112458"/>
            <a:ext cx="1427175" cy="786776"/>
            <a:chOff x="0" y="-38100"/>
            <a:chExt cx="373234" cy="205757"/>
          </a:xfrm>
        </p:grpSpPr>
        <p:sp>
          <p:nvSpPr>
            <p:cNvPr id="1779" name="Google Shape;1779;p11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0" name="Google Shape;1780;p11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81" name="Google Shape;1781;p110"/>
          <p:cNvGrpSpPr/>
          <p:nvPr/>
        </p:nvGrpSpPr>
        <p:grpSpPr>
          <a:xfrm>
            <a:off x="0" y="-112458"/>
            <a:ext cx="315272" cy="786776"/>
            <a:chOff x="0" y="-38100"/>
            <a:chExt cx="82450" cy="205757"/>
          </a:xfrm>
        </p:grpSpPr>
        <p:sp>
          <p:nvSpPr>
            <p:cNvPr id="1782" name="Google Shape;1782;p11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3" name="Google Shape;1783;p11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84" name="Google Shape;1784;p110"/>
          <p:cNvGrpSpPr/>
          <p:nvPr/>
        </p:nvGrpSpPr>
        <p:grpSpPr>
          <a:xfrm>
            <a:off x="0" y="1116904"/>
            <a:ext cx="503883" cy="1931922"/>
            <a:chOff x="0" y="-38100"/>
            <a:chExt cx="131775" cy="505235"/>
          </a:xfrm>
        </p:grpSpPr>
        <p:sp>
          <p:nvSpPr>
            <p:cNvPr id="1785" name="Google Shape;1785;p11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6" name="Google Shape;1786;p11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787" name="Google Shape;1787;p110"/>
          <p:cNvPicPr preferRelativeResize="0"/>
          <p:nvPr/>
        </p:nvPicPr>
        <p:blipFill rotWithShape="1">
          <a:blip r:embed="rId4">
            <a:alphaModFix/>
          </a:blip>
          <a:srcRect b="0" l="0" r="0" t="0"/>
          <a:stretch/>
        </p:blipFill>
        <p:spPr>
          <a:xfrm>
            <a:off x="11612880" y="2592999"/>
            <a:ext cx="5200929" cy="7194619"/>
          </a:xfrm>
          <a:prstGeom prst="rect">
            <a:avLst/>
          </a:prstGeom>
          <a:noFill/>
          <a:ln>
            <a:noFill/>
          </a:ln>
        </p:spPr>
      </p:pic>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1" name="Shape 1791"/>
        <p:cNvGrpSpPr/>
        <p:nvPr/>
      </p:nvGrpSpPr>
      <p:grpSpPr>
        <a:xfrm>
          <a:off x="0" y="0"/>
          <a:ext cx="0" cy="0"/>
          <a:chOff x="0" y="0"/>
          <a:chExt cx="0" cy="0"/>
        </a:xfrm>
      </p:grpSpPr>
      <p:sp>
        <p:nvSpPr>
          <p:cNvPr id="1792" name="Google Shape;1792;p11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Activity 1: Create Your Own Verification Checklist</a:t>
            </a:r>
            <a:endParaRPr/>
          </a:p>
        </p:txBody>
      </p:sp>
      <p:sp>
        <p:nvSpPr>
          <p:cNvPr id="1793" name="Google Shape;1793;p111"/>
          <p:cNvSpPr txBox="1"/>
          <p:nvPr>
            <p:ph idx="1" type="subTitle"/>
          </p:nvPr>
        </p:nvSpPr>
        <p:spPr>
          <a:xfrm>
            <a:off x="1013345" y="2589663"/>
            <a:ext cx="16116415"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rPr>
              <a:t>In your breakout rooms, brainstorm and discuss Filak's 10 Steps, along with any other verification strategies we've covered today. Select the 5-10 most useful and relevant steps that you believe are crucial for your daily role. Record your chosen steps on the checklist template I've provided.</a:t>
            </a:r>
            <a:endParaRPr/>
          </a:p>
          <a:p>
            <a:pPr indent="-431800" lvl="0" marL="457200" rtl="0" algn="l">
              <a:lnSpc>
                <a:spcPct val="100000"/>
              </a:lnSpc>
              <a:spcBef>
                <a:spcPts val="640"/>
              </a:spcBef>
              <a:spcAft>
                <a:spcPts val="0"/>
              </a:spcAft>
              <a:buSzPts val="3200"/>
              <a:buNone/>
            </a:pPr>
            <a:r>
              <a:t/>
            </a:r>
            <a:endParaRPr b="1">
              <a:solidFill>
                <a:schemeClr val="dk1"/>
              </a:solidFill>
            </a:endParaRPr>
          </a:p>
          <a:p>
            <a:pPr indent="-431800" lvl="0" marL="457200" rtl="0" algn="l">
              <a:lnSpc>
                <a:spcPct val="100000"/>
              </a:lnSpc>
              <a:spcBef>
                <a:spcPts val="640"/>
              </a:spcBef>
              <a:spcAft>
                <a:spcPts val="0"/>
              </a:spcAft>
              <a:buSzPts val="3200"/>
              <a:buNone/>
            </a:pPr>
            <a:r>
              <a:rPr b="1" lang="en-US">
                <a:solidFill>
                  <a:schemeClr val="dk1"/>
                </a:solidFill>
              </a:rPr>
              <a:t>Prompts for Discussion within Groups:</a:t>
            </a:r>
            <a:endParaRPr b="1">
              <a:solidFill>
                <a:schemeClr val="dk1"/>
              </a:solidFill>
            </a:endParaRPr>
          </a:p>
          <a:p>
            <a:pPr indent="-457200" lvl="0" marL="482600" rtl="0" algn="l">
              <a:lnSpc>
                <a:spcPct val="100000"/>
              </a:lnSpc>
              <a:spcBef>
                <a:spcPts val="640"/>
              </a:spcBef>
              <a:spcAft>
                <a:spcPts val="0"/>
              </a:spcAft>
              <a:buSzPts val="3200"/>
              <a:buFont typeface="Arial"/>
              <a:buChar char="•"/>
            </a:pPr>
            <a:r>
              <a:rPr lang="en-US">
                <a:solidFill>
                  <a:schemeClr val="dk1"/>
                </a:solidFill>
              </a:rPr>
              <a:t>For Teachers: How can you adapt these steps to teach students, or use them when evaluating educational resources?</a:t>
            </a:r>
            <a:endParaRPr>
              <a:solidFill>
                <a:schemeClr val="dk1"/>
              </a:solidFill>
            </a:endParaRPr>
          </a:p>
          <a:p>
            <a:pPr indent="-457200" lvl="0" marL="482600" rtl="0" algn="l">
              <a:lnSpc>
                <a:spcPct val="100000"/>
              </a:lnSpc>
              <a:spcBef>
                <a:spcPts val="640"/>
              </a:spcBef>
              <a:spcAft>
                <a:spcPts val="0"/>
              </a:spcAft>
              <a:buSzPts val="3200"/>
              <a:buFont typeface="Arial"/>
              <a:buChar char="•"/>
            </a:pPr>
            <a:r>
              <a:rPr lang="en-US">
                <a:solidFill>
                  <a:schemeClr val="dk1"/>
                </a:solidFill>
              </a:rPr>
              <a:t>For School Leaders: Which steps are most vital for protecting the school's reputation, communicating during a crisis, or setting school policy?</a:t>
            </a:r>
            <a:endParaRPr>
              <a:solidFill>
                <a:schemeClr val="dk1"/>
              </a:solidFill>
            </a:endParaRPr>
          </a:p>
          <a:p>
            <a:pPr indent="-457200" lvl="0" marL="482600" rtl="0" algn="l">
              <a:lnSpc>
                <a:spcPct val="100000"/>
              </a:lnSpc>
              <a:spcBef>
                <a:spcPts val="640"/>
              </a:spcBef>
              <a:spcAft>
                <a:spcPts val="0"/>
              </a:spcAft>
              <a:buSzPts val="3200"/>
              <a:buFont typeface="Arial"/>
              <a:buChar char="•"/>
            </a:pPr>
            <a:r>
              <a:rPr lang="en-US">
                <a:solidFill>
                  <a:schemeClr val="dk1"/>
                </a:solidFill>
              </a:rPr>
              <a:t>For Parents: Which steps would you use at home when discussing online content with your children, or when evaluating parenting advice online?</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p:txBody>
      </p:sp>
      <p:sp>
        <p:nvSpPr>
          <p:cNvPr id="1794" name="Google Shape;1794;p11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95" name="Google Shape;1795;p111"/>
          <p:cNvGrpSpPr/>
          <p:nvPr/>
        </p:nvGrpSpPr>
        <p:grpSpPr>
          <a:xfrm>
            <a:off x="790770" y="-112458"/>
            <a:ext cx="1427175" cy="786776"/>
            <a:chOff x="0" y="-38100"/>
            <a:chExt cx="373234" cy="205757"/>
          </a:xfrm>
        </p:grpSpPr>
        <p:sp>
          <p:nvSpPr>
            <p:cNvPr id="1796" name="Google Shape;1796;p11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97" name="Google Shape;1797;p11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98" name="Google Shape;1798;p111"/>
          <p:cNvGrpSpPr/>
          <p:nvPr/>
        </p:nvGrpSpPr>
        <p:grpSpPr>
          <a:xfrm>
            <a:off x="0" y="-112458"/>
            <a:ext cx="315272" cy="786776"/>
            <a:chOff x="0" y="-38100"/>
            <a:chExt cx="82450" cy="205757"/>
          </a:xfrm>
        </p:grpSpPr>
        <p:sp>
          <p:nvSpPr>
            <p:cNvPr id="1799" name="Google Shape;1799;p11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00" name="Google Shape;1800;p11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01" name="Google Shape;1801;p111"/>
          <p:cNvGrpSpPr/>
          <p:nvPr/>
        </p:nvGrpSpPr>
        <p:grpSpPr>
          <a:xfrm>
            <a:off x="0" y="1116904"/>
            <a:ext cx="503883" cy="1931922"/>
            <a:chOff x="0" y="-38100"/>
            <a:chExt cx="131775" cy="505235"/>
          </a:xfrm>
        </p:grpSpPr>
        <p:sp>
          <p:nvSpPr>
            <p:cNvPr id="1802" name="Google Shape;1802;p11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03" name="Google Shape;1803;p11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7" name="Shape 1807"/>
        <p:cNvGrpSpPr/>
        <p:nvPr/>
      </p:nvGrpSpPr>
      <p:grpSpPr>
        <a:xfrm>
          <a:off x="0" y="0"/>
          <a:ext cx="0" cy="0"/>
          <a:chOff x="0" y="0"/>
          <a:chExt cx="0" cy="0"/>
        </a:xfrm>
      </p:grpSpPr>
      <p:sp>
        <p:nvSpPr>
          <p:cNvPr id="1808" name="Google Shape;1808;p11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Key Takeaways</a:t>
            </a:r>
            <a:endParaRPr b="1"/>
          </a:p>
        </p:txBody>
      </p:sp>
      <p:sp>
        <p:nvSpPr>
          <p:cNvPr id="1809" name="Google Shape;1809;p112"/>
          <p:cNvSpPr txBox="1"/>
          <p:nvPr>
            <p:ph idx="1" type="subTitle"/>
          </p:nvPr>
        </p:nvSpPr>
        <p:spPr>
          <a:xfrm>
            <a:off x="1013345" y="2589663"/>
            <a:ext cx="10721455" cy="7059304"/>
          </a:xfrm>
          <a:prstGeom prst="rect">
            <a:avLst/>
          </a:prstGeom>
          <a:noFill/>
          <a:ln>
            <a:noFill/>
          </a:ln>
        </p:spPr>
        <p:txBody>
          <a:bodyPr anchorCtr="0" anchor="t" bIns="45700" lIns="91425" spcFirstLastPara="1" rIns="91425" wrap="square" tIns="45700">
            <a:normAutofit lnSpcReduction="10000"/>
          </a:bodyPr>
          <a:lstStyle/>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Transforming theoretical knowledge into actionable, personalized tools significantly enhances one's ability to combat disinformation.</a:t>
            </a:r>
            <a:endParaRPr/>
          </a:p>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A customizable verification checklist serves as a practical, everyday resource for assessing online content.</a:t>
            </a:r>
            <a:endParaRPr/>
          </a:p>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Effective action against disinformation requires adapting strategies to individual roles and specific contexts (school, home, community).</a:t>
            </a:r>
            <a:endParaRPr/>
          </a:p>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Proactive engagement and the development of skeptical habits are crucial for building digital resilience and fostering an information-literate environment.</a:t>
            </a:r>
            <a:endParaRPr/>
          </a:p>
        </p:txBody>
      </p:sp>
      <p:sp>
        <p:nvSpPr>
          <p:cNvPr id="1810" name="Google Shape;1810;p11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811" name="Google Shape;1811;p112"/>
          <p:cNvGrpSpPr/>
          <p:nvPr/>
        </p:nvGrpSpPr>
        <p:grpSpPr>
          <a:xfrm>
            <a:off x="790770" y="-112458"/>
            <a:ext cx="1427175" cy="786776"/>
            <a:chOff x="0" y="-38100"/>
            <a:chExt cx="373234" cy="205757"/>
          </a:xfrm>
        </p:grpSpPr>
        <p:sp>
          <p:nvSpPr>
            <p:cNvPr id="1812" name="Google Shape;1812;p11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3" name="Google Shape;1813;p11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14" name="Google Shape;1814;p112"/>
          <p:cNvGrpSpPr/>
          <p:nvPr/>
        </p:nvGrpSpPr>
        <p:grpSpPr>
          <a:xfrm>
            <a:off x="0" y="-112458"/>
            <a:ext cx="315272" cy="786776"/>
            <a:chOff x="0" y="-38100"/>
            <a:chExt cx="82450" cy="205757"/>
          </a:xfrm>
        </p:grpSpPr>
        <p:sp>
          <p:nvSpPr>
            <p:cNvPr id="1815" name="Google Shape;1815;p11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6" name="Google Shape;1816;p11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17" name="Google Shape;1817;p112"/>
          <p:cNvGrpSpPr/>
          <p:nvPr/>
        </p:nvGrpSpPr>
        <p:grpSpPr>
          <a:xfrm>
            <a:off x="0" y="1116904"/>
            <a:ext cx="503883" cy="1931922"/>
            <a:chOff x="0" y="-38100"/>
            <a:chExt cx="131775" cy="505235"/>
          </a:xfrm>
        </p:grpSpPr>
        <p:sp>
          <p:nvSpPr>
            <p:cNvPr id="1818" name="Google Shape;1818;p11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9" name="Google Shape;1819;p11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820" name="Google Shape;1820;p112"/>
          <p:cNvPicPr preferRelativeResize="0"/>
          <p:nvPr/>
        </p:nvPicPr>
        <p:blipFill rotWithShape="1">
          <a:blip r:embed="rId4">
            <a:alphaModFix/>
          </a:blip>
          <a:srcRect b="0" l="0" r="0" t="0"/>
          <a:stretch/>
        </p:blipFill>
        <p:spPr>
          <a:xfrm>
            <a:off x="12972755" y="3048822"/>
            <a:ext cx="4229690" cy="5582429"/>
          </a:xfrm>
          <a:prstGeom prst="rect">
            <a:avLst/>
          </a:prstGeom>
          <a:noFill/>
          <a:ln>
            <a:noFill/>
          </a:ln>
        </p:spPr>
      </p:pic>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4" name="Shape 1824"/>
        <p:cNvGrpSpPr/>
        <p:nvPr/>
      </p:nvGrpSpPr>
      <p:grpSpPr>
        <a:xfrm>
          <a:off x="0" y="0"/>
          <a:ext cx="0" cy="0"/>
          <a:chOff x="0" y="0"/>
          <a:chExt cx="0" cy="0"/>
        </a:xfrm>
      </p:grpSpPr>
      <p:sp>
        <p:nvSpPr>
          <p:cNvPr id="1825" name="Google Shape;1825;g372ce4c99d4_0_66"/>
          <p:cNvSpPr txBox="1"/>
          <p:nvPr>
            <p:ph type="ctrTitle"/>
          </p:nvPr>
        </p:nvSpPr>
        <p:spPr>
          <a:xfrm>
            <a:off x="2693442" y="356216"/>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Readings</a:t>
            </a:r>
            <a:endParaRPr/>
          </a:p>
        </p:txBody>
      </p:sp>
      <p:sp>
        <p:nvSpPr>
          <p:cNvPr id="1826" name="Google Shape;1826;g372ce4c99d4_0_66"/>
          <p:cNvSpPr txBox="1"/>
          <p:nvPr>
            <p:ph idx="1" type="subTitle"/>
          </p:nvPr>
        </p:nvSpPr>
        <p:spPr>
          <a:xfrm>
            <a:off x="411452" y="2572511"/>
            <a:ext cx="10646100" cy="7059300"/>
          </a:xfrm>
          <a:prstGeom prst="rect">
            <a:avLst/>
          </a:prstGeom>
          <a:noFill/>
          <a:ln>
            <a:noFill/>
          </a:ln>
        </p:spPr>
        <p:txBody>
          <a:bodyPr anchorCtr="0" anchor="t" bIns="45700" lIns="91425" spcFirstLastPara="1" rIns="91425" wrap="square" tIns="45700">
            <a:noAutofit/>
          </a:bodyPr>
          <a:lstStyle/>
          <a:p>
            <a:pPr indent="-577850" lvl="0" marL="457200" rtl="0" algn="l">
              <a:spcBef>
                <a:spcPts val="0"/>
              </a:spcBef>
              <a:spcAft>
                <a:spcPts val="0"/>
              </a:spcAft>
              <a:buClr>
                <a:schemeClr val="dk1"/>
              </a:buClr>
              <a:buSzPts val="2300"/>
              <a:buFont typeface="Calibri"/>
              <a:buChar char="•"/>
            </a:pPr>
            <a:r>
              <a:rPr lang="en-US" sz="2400">
                <a:solidFill>
                  <a:schemeClr val="dk1"/>
                </a:solidFill>
              </a:rPr>
              <a:t>Filak, V. F. (2024). Exploring mass communication: Connecting with the world of media (2nd ed.). SAGE Publications.</a:t>
            </a:r>
            <a:endParaRPr sz="2400">
              <a:solidFill>
                <a:schemeClr val="dk1"/>
              </a:solidFill>
            </a:endParaRPr>
          </a:p>
          <a:p>
            <a:pPr indent="-577850" lvl="0" marL="457200" rtl="0" algn="l">
              <a:spcBef>
                <a:spcPts val="800"/>
              </a:spcBef>
              <a:spcAft>
                <a:spcPts val="0"/>
              </a:spcAft>
              <a:buClr>
                <a:schemeClr val="dk1"/>
              </a:buClr>
              <a:buSzPts val="2300"/>
              <a:buFont typeface="Calibri"/>
              <a:buChar char="•"/>
            </a:pPr>
            <a:r>
              <a:rPr lang="en-US" sz="2400">
                <a:solidFill>
                  <a:schemeClr val="dk1"/>
                </a:solidFill>
              </a:rPr>
              <a:t>Fowler-Watt, K., &amp; McDougall, J. (2019). Media literacy versus fake news: fact checking and verification in the era of fake news and post-truths. Journalism Education: The Journal of the Association for Journalism Education, 8(1), 59-68. </a:t>
            </a:r>
            <a:r>
              <a:rPr lang="en-US" sz="2400" u="sng">
                <a:solidFill>
                  <a:schemeClr val="hlink"/>
                </a:solidFill>
                <a:hlinkClick r:id="rId3"/>
              </a:rPr>
              <a:t>https://eprints.bournemouth.ac.uk/32851/</a:t>
            </a:r>
            <a:r>
              <a:rPr lang="en-US" sz="2400">
                <a:solidFill>
                  <a:schemeClr val="dk1"/>
                </a:solidFill>
              </a:rPr>
              <a:t> </a:t>
            </a:r>
            <a:endParaRPr sz="2400">
              <a:solidFill>
                <a:schemeClr val="dk1"/>
              </a:solidFill>
            </a:endParaRPr>
          </a:p>
          <a:p>
            <a:pPr indent="-584200" lvl="0" marL="457200" rtl="0" algn="l">
              <a:spcBef>
                <a:spcPts val="800"/>
              </a:spcBef>
              <a:spcAft>
                <a:spcPts val="0"/>
              </a:spcAft>
              <a:buClr>
                <a:schemeClr val="dk1"/>
              </a:buClr>
              <a:buSzPts val="2400"/>
              <a:buFont typeface="Calibri"/>
              <a:buChar char="•"/>
            </a:pPr>
            <a:r>
              <a:rPr lang="en-US" sz="2400">
                <a:solidFill>
                  <a:schemeClr val="dk1"/>
                </a:solidFill>
              </a:rPr>
              <a:t>Ku, K. Y., Fung, T. M., Au, A. C., Choy, A. Y., Kajimoto, M., &amp; Song, Y. (2025). Helping young students cope with the threat of fake news: efficacy of news literacy training for junior-secondary school students in Hong Kong. </a:t>
            </a:r>
            <a:r>
              <a:rPr i="1" lang="en-US" sz="2400">
                <a:solidFill>
                  <a:schemeClr val="dk1"/>
                </a:solidFill>
              </a:rPr>
              <a:t>Educational Studies</a:t>
            </a:r>
            <a:r>
              <a:rPr lang="en-US" sz="2400">
                <a:solidFill>
                  <a:schemeClr val="dk1"/>
                </a:solidFill>
              </a:rPr>
              <a:t>, </a:t>
            </a:r>
            <a:r>
              <a:rPr i="1" lang="en-US" sz="2400">
                <a:solidFill>
                  <a:schemeClr val="dk1"/>
                </a:solidFill>
              </a:rPr>
              <a:t>51</a:t>
            </a:r>
            <a:r>
              <a:rPr lang="en-US" sz="2400">
                <a:solidFill>
                  <a:schemeClr val="dk1"/>
                </a:solidFill>
              </a:rPr>
              <a:t>(4), 588-606.</a:t>
            </a:r>
            <a:endParaRPr sz="2400">
              <a:solidFill>
                <a:schemeClr val="dk1"/>
              </a:solidFill>
            </a:endParaRPr>
          </a:p>
          <a:p>
            <a:pPr indent="0" lvl="0" marL="457200" rtl="0" algn="l">
              <a:spcBef>
                <a:spcPts val="0"/>
              </a:spcBef>
              <a:spcAft>
                <a:spcPts val="0"/>
              </a:spcAft>
              <a:buNone/>
            </a:pPr>
            <a:r>
              <a:rPr lang="en-US" sz="2400" u="sng">
                <a:solidFill>
                  <a:schemeClr val="hlink"/>
                </a:solidFill>
                <a:hlinkClick r:id="rId4"/>
              </a:rPr>
              <a:t>https://www.tandfonline.com/doi/full/10.1080/03055698.2023.2296345</a:t>
            </a:r>
            <a:r>
              <a:rPr lang="en-US" sz="2400">
                <a:solidFill>
                  <a:schemeClr val="dk1"/>
                </a:solidFill>
              </a:rPr>
              <a:t> </a:t>
            </a:r>
            <a:endParaRPr sz="2400">
              <a:solidFill>
                <a:schemeClr val="dk1"/>
              </a:solidFill>
            </a:endParaRPr>
          </a:p>
          <a:p>
            <a:pPr indent="-577850" lvl="0" marL="457200" rtl="0" algn="l">
              <a:spcBef>
                <a:spcPts val="0"/>
              </a:spcBef>
              <a:spcAft>
                <a:spcPts val="0"/>
              </a:spcAft>
              <a:buClr>
                <a:schemeClr val="dk1"/>
              </a:buClr>
              <a:buSzPts val="2300"/>
              <a:buFont typeface="Calibri"/>
              <a:buChar char="•"/>
            </a:pPr>
            <a:r>
              <a:rPr lang="en-US" sz="2400">
                <a:solidFill>
                  <a:schemeClr val="dk1"/>
                </a:solidFill>
              </a:rPr>
              <a:t>Lewandowsky, S., Ecker, U. K. H., &amp; Cook, J. (2017). Beyond misinformation: Understanding and coping with the “post-truth” era. Journal of Applied Research in Memory and Cognition, 6(4), 353-369. </a:t>
            </a:r>
            <a:r>
              <a:rPr lang="en-US" sz="2400" u="sng">
                <a:solidFill>
                  <a:schemeClr val="hlink"/>
                </a:solidFill>
                <a:hlinkClick r:id="rId5"/>
              </a:rPr>
              <a:t>https://doi.org/10.1016/j.jarmac.2017.07.008</a:t>
            </a:r>
            <a:r>
              <a:rPr lang="en-US" sz="2400">
                <a:solidFill>
                  <a:schemeClr val="dk1"/>
                </a:solidFill>
              </a:rPr>
              <a:t> </a:t>
            </a:r>
            <a:endParaRPr sz="2400">
              <a:solidFill>
                <a:schemeClr val="dk1"/>
              </a:solidFill>
            </a:endParaRPr>
          </a:p>
          <a:p>
            <a:pPr indent="-577850" lvl="0" marL="457200" rtl="0" algn="l">
              <a:spcBef>
                <a:spcPts val="800"/>
              </a:spcBef>
              <a:spcAft>
                <a:spcPts val="0"/>
              </a:spcAft>
              <a:buClr>
                <a:schemeClr val="dk1"/>
              </a:buClr>
              <a:buSzPts val="2300"/>
              <a:buFont typeface="Calibri"/>
              <a:buChar char="•"/>
            </a:pPr>
            <a:r>
              <a:rPr lang="en-US" sz="2400">
                <a:solidFill>
                  <a:schemeClr val="dk1"/>
                </a:solidFill>
              </a:rPr>
              <a:t>Wright, R. R., Sandlin, J. A., &amp; Burdick, J. (2023). What is critical media literacy in an age of disinformation? </a:t>
            </a:r>
            <a:r>
              <a:rPr i="1" lang="en-US" sz="2400">
                <a:solidFill>
                  <a:schemeClr val="dk1"/>
                </a:solidFill>
              </a:rPr>
              <a:t>New Directions for Adult and Continuing Education, 2023</a:t>
            </a:r>
            <a:r>
              <a:rPr lang="en-US" sz="2400">
                <a:solidFill>
                  <a:schemeClr val="dk1"/>
                </a:solidFill>
              </a:rPr>
              <a:t>(178), 11–25.  </a:t>
            </a:r>
            <a:r>
              <a:rPr lang="en-US" sz="2400" u="sng">
                <a:solidFill>
                  <a:schemeClr val="hlink"/>
                </a:solidFill>
                <a:hlinkClick r:id="rId6"/>
              </a:rPr>
              <a:t>https://onlinelibrary.wiley.com/doi/full/10.1002/ace.20485</a:t>
            </a:r>
            <a:r>
              <a:rPr lang="en-US" sz="2400">
                <a:solidFill>
                  <a:schemeClr val="dk1"/>
                </a:solidFill>
              </a:rPr>
              <a:t> </a:t>
            </a:r>
            <a:endParaRPr sz="2400">
              <a:solidFill>
                <a:schemeClr val="dk1"/>
              </a:solidFill>
            </a:endParaRPr>
          </a:p>
          <a:p>
            <a:pPr indent="0" lvl="0" marL="457200" rtl="0" algn="l">
              <a:spcBef>
                <a:spcPts val="800"/>
              </a:spcBef>
              <a:spcAft>
                <a:spcPts val="800"/>
              </a:spcAft>
              <a:buNone/>
            </a:pPr>
            <a:r>
              <a:t/>
            </a:r>
            <a:endParaRPr sz="3700">
              <a:solidFill>
                <a:schemeClr val="dk1"/>
              </a:solidFill>
            </a:endParaRPr>
          </a:p>
        </p:txBody>
      </p:sp>
      <p:sp>
        <p:nvSpPr>
          <p:cNvPr id="1827" name="Google Shape;1827;g372ce4c99d4_0_6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828" name="Google Shape;1828;g372ce4c99d4_0_66"/>
          <p:cNvGrpSpPr/>
          <p:nvPr/>
        </p:nvGrpSpPr>
        <p:grpSpPr>
          <a:xfrm>
            <a:off x="790770" y="-112458"/>
            <a:ext cx="1427172" cy="786938"/>
            <a:chOff x="0" y="-38100"/>
            <a:chExt cx="373234" cy="205800"/>
          </a:xfrm>
        </p:grpSpPr>
        <p:sp>
          <p:nvSpPr>
            <p:cNvPr id="1829" name="Google Shape;1829;g372ce4c99d4_0_6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30" name="Google Shape;1830;g372ce4c99d4_0_66"/>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31" name="Google Shape;1831;g372ce4c99d4_0_66"/>
          <p:cNvGrpSpPr/>
          <p:nvPr/>
        </p:nvGrpSpPr>
        <p:grpSpPr>
          <a:xfrm>
            <a:off x="0" y="-112458"/>
            <a:ext cx="315464" cy="786938"/>
            <a:chOff x="0" y="-38100"/>
            <a:chExt cx="82500" cy="205800"/>
          </a:xfrm>
        </p:grpSpPr>
        <p:sp>
          <p:nvSpPr>
            <p:cNvPr id="1832" name="Google Shape;1832;g372ce4c99d4_0_6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33" name="Google Shape;1833;g372ce4c99d4_0_66"/>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34" name="Google Shape;1834;g372ce4c99d4_0_66"/>
          <p:cNvGrpSpPr/>
          <p:nvPr/>
        </p:nvGrpSpPr>
        <p:grpSpPr>
          <a:xfrm>
            <a:off x="0" y="1116904"/>
            <a:ext cx="503881" cy="1931918"/>
            <a:chOff x="0" y="-38100"/>
            <a:chExt cx="131775" cy="505235"/>
          </a:xfrm>
        </p:grpSpPr>
        <p:sp>
          <p:nvSpPr>
            <p:cNvPr id="1835" name="Google Shape;1835;g372ce4c99d4_0_6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36" name="Google Shape;1836;g372ce4c99d4_0_66"/>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School girl (14-15) reading on floor by bookshelf in library (Παρέχεται από Getty Images)" id="1837" name="Google Shape;1837;g372ce4c99d4_0_66"/>
          <p:cNvPicPr preferRelativeResize="0"/>
          <p:nvPr/>
        </p:nvPicPr>
        <p:blipFill>
          <a:blip r:embed="rId8">
            <a:alphaModFix/>
          </a:blip>
          <a:stretch>
            <a:fillRect/>
          </a:stretch>
        </p:blipFill>
        <p:spPr>
          <a:xfrm>
            <a:off x="11252252" y="2833816"/>
            <a:ext cx="6925650" cy="4619354"/>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1" name="Shape 1841"/>
        <p:cNvGrpSpPr/>
        <p:nvPr/>
      </p:nvGrpSpPr>
      <p:grpSpPr>
        <a:xfrm>
          <a:off x="0" y="0"/>
          <a:ext cx="0" cy="0"/>
          <a:chOff x="0" y="0"/>
          <a:chExt cx="0" cy="0"/>
        </a:xfrm>
      </p:grpSpPr>
      <p:sp>
        <p:nvSpPr>
          <p:cNvPr id="1842" name="Google Shape;1842;p113"/>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43" name="Google Shape;1843;p113"/>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44" name="Google Shape;1844;p113"/>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845" name="Google Shape;1845;p113"/>
          <p:cNvGrpSpPr/>
          <p:nvPr/>
        </p:nvGrpSpPr>
        <p:grpSpPr>
          <a:xfrm>
            <a:off x="6111849" y="2794410"/>
            <a:ext cx="7685891" cy="2168895"/>
            <a:chOff x="0" y="-47625"/>
            <a:chExt cx="1484188" cy="418826"/>
          </a:xfrm>
        </p:grpSpPr>
        <p:sp>
          <p:nvSpPr>
            <p:cNvPr id="1846" name="Google Shape;1846;p113"/>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47" name="Google Shape;1847;p113"/>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48" name="Google Shape;1848;p113"/>
          <p:cNvGrpSpPr/>
          <p:nvPr/>
        </p:nvGrpSpPr>
        <p:grpSpPr>
          <a:xfrm>
            <a:off x="-696258" y="-1193133"/>
            <a:ext cx="7178388" cy="12095887"/>
            <a:chOff x="0" y="-57150"/>
            <a:chExt cx="1890604" cy="3185748"/>
          </a:xfrm>
        </p:grpSpPr>
        <p:sp>
          <p:nvSpPr>
            <p:cNvPr id="1849" name="Google Shape;1849;p113"/>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50" name="Google Shape;1850;p113"/>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851" name="Google Shape;1851;p113"/>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52" name="Google Shape;1852;p113"/>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53" name="Google Shape;1853;p113"/>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854" name="Google Shape;1854;p113"/>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07</a:t>
            </a:r>
            <a:endParaRPr b="0" i="0" sz="1400" u="none" cap="none" strike="noStrike">
              <a:solidFill>
                <a:srgbClr val="000000"/>
              </a:solidFill>
              <a:latin typeface="Arial"/>
              <a:ea typeface="Arial"/>
              <a:cs typeface="Arial"/>
              <a:sym typeface="Arial"/>
            </a:endParaRPr>
          </a:p>
        </p:txBody>
      </p:sp>
      <p:sp>
        <p:nvSpPr>
          <p:cNvPr id="1855" name="Google Shape;1855;p113"/>
          <p:cNvSpPr txBox="1"/>
          <p:nvPr/>
        </p:nvSpPr>
        <p:spPr>
          <a:xfrm>
            <a:off x="7911996" y="5295900"/>
            <a:ext cx="8395740" cy="498406"/>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None/>
            </a:pPr>
            <a:r>
              <a:rPr b="0" i="0" lang="en-US" sz="2399" u="none" cap="none" strike="noStrike">
                <a:solidFill>
                  <a:srgbClr val="343434"/>
                </a:solidFill>
                <a:latin typeface="Arial"/>
                <a:ea typeface="Arial"/>
                <a:cs typeface="Arial"/>
                <a:sym typeface="Arial"/>
              </a:rPr>
              <a:t>Conclusion and Resources</a:t>
            </a:r>
            <a:endParaRPr b="0" i="0" sz="1400" u="none" cap="none" strike="noStrike">
              <a:solidFill>
                <a:srgbClr val="000000"/>
              </a:solidFill>
              <a:latin typeface="Arial"/>
              <a:ea typeface="Arial"/>
              <a:cs typeface="Arial"/>
              <a:sym typeface="Arial"/>
            </a:endParaRPr>
          </a:p>
        </p:txBody>
      </p:sp>
      <p:sp>
        <p:nvSpPr>
          <p:cNvPr id="1856" name="Google Shape;1856;p113"/>
          <p:cNvSpPr txBox="1"/>
          <p:nvPr/>
        </p:nvSpPr>
        <p:spPr>
          <a:xfrm>
            <a:off x="7911996" y="3395850"/>
            <a:ext cx="9760500" cy="1504386"/>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i="0" lang="en-US" sz="10400" u="none" cap="none" strike="noStrike">
                <a:solidFill>
                  <a:srgbClr val="343434"/>
                </a:solidFill>
                <a:latin typeface="Arial"/>
                <a:ea typeface="Arial"/>
                <a:cs typeface="Arial"/>
                <a:sym typeface="Arial"/>
              </a:rPr>
              <a:t>Section 7</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0" name="Shape 1860"/>
        <p:cNvGrpSpPr/>
        <p:nvPr/>
      </p:nvGrpSpPr>
      <p:grpSpPr>
        <a:xfrm>
          <a:off x="0" y="0"/>
          <a:ext cx="0" cy="0"/>
          <a:chOff x="0" y="0"/>
          <a:chExt cx="0" cy="0"/>
        </a:xfrm>
      </p:grpSpPr>
      <p:sp>
        <p:nvSpPr>
          <p:cNvPr id="1861" name="Google Shape;1861;p11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Reflecting and Moving Forward</a:t>
            </a:r>
            <a:endParaRPr/>
          </a:p>
        </p:txBody>
      </p:sp>
      <p:sp>
        <p:nvSpPr>
          <p:cNvPr id="1862" name="Google Shape;1862;p114"/>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rPr>
              <a:t>Key Goals of This Session</a:t>
            </a:r>
            <a:endParaRPr/>
          </a:p>
          <a:p>
            <a:pPr indent="-431800" lvl="0" marL="457200" rtl="0" algn="l">
              <a:lnSpc>
                <a:spcPct val="100000"/>
              </a:lnSpc>
              <a:spcBef>
                <a:spcPts val="640"/>
              </a:spcBef>
              <a:spcAft>
                <a:spcPts val="0"/>
              </a:spcAft>
              <a:buSzPts val="3200"/>
              <a:buNone/>
            </a:pPr>
            <a:r>
              <a:t/>
            </a:r>
            <a:endParaRPr b="1">
              <a:solidFill>
                <a:schemeClr val="dk1"/>
              </a:solidFill>
            </a:endParaRPr>
          </a:p>
          <a:p>
            <a:pPr indent="-457200" lvl="0" marL="482600" rtl="0" algn="l">
              <a:lnSpc>
                <a:spcPct val="150000"/>
              </a:lnSpc>
              <a:spcBef>
                <a:spcPts val="640"/>
              </a:spcBef>
              <a:spcAft>
                <a:spcPts val="0"/>
              </a:spcAft>
              <a:buSzPts val="3200"/>
              <a:buFont typeface="Noto Sans Symbols"/>
              <a:buChar char="⮚"/>
            </a:pPr>
            <a:r>
              <a:rPr lang="en-US">
                <a:solidFill>
                  <a:schemeClr val="dk1"/>
                </a:solidFill>
              </a:rPr>
              <a:t>Reflect on key takeaways from the module.</a:t>
            </a:r>
            <a:endParaRPr/>
          </a:p>
          <a:p>
            <a:pPr indent="-457200" lvl="0" marL="482600" rtl="0" algn="l">
              <a:lnSpc>
                <a:spcPct val="150000"/>
              </a:lnSpc>
              <a:spcBef>
                <a:spcPts val="640"/>
              </a:spcBef>
              <a:spcAft>
                <a:spcPts val="0"/>
              </a:spcAft>
              <a:buSzPts val="3200"/>
              <a:buFont typeface="Noto Sans Symbols"/>
              <a:buChar char="⮚"/>
            </a:pPr>
            <a:r>
              <a:rPr lang="en-US">
                <a:solidFill>
                  <a:schemeClr val="dk1"/>
                </a:solidFill>
              </a:rPr>
              <a:t>Develop a Personal Action Plan for applying learning.</a:t>
            </a:r>
            <a:endParaRPr/>
          </a:p>
          <a:p>
            <a:pPr indent="-457200" lvl="0" marL="482600" rtl="0" algn="l">
              <a:lnSpc>
                <a:spcPct val="150000"/>
              </a:lnSpc>
              <a:spcBef>
                <a:spcPts val="640"/>
              </a:spcBef>
              <a:spcAft>
                <a:spcPts val="0"/>
              </a:spcAft>
              <a:buSzPts val="3200"/>
              <a:buFont typeface="Noto Sans Symbols"/>
              <a:buChar char="⮚"/>
            </a:pPr>
            <a:r>
              <a:rPr lang="en-US">
                <a:solidFill>
                  <a:schemeClr val="dk1"/>
                </a:solidFill>
              </a:rPr>
              <a:t>Discuss the dual role of AI in information ecosystems ("Tools vs Truth").</a:t>
            </a:r>
            <a:endParaRPr/>
          </a:p>
          <a:p>
            <a:pPr indent="-457200" lvl="0" marL="482600" rtl="0" algn="l">
              <a:lnSpc>
                <a:spcPct val="150000"/>
              </a:lnSpc>
              <a:spcBef>
                <a:spcPts val="640"/>
              </a:spcBef>
              <a:spcAft>
                <a:spcPts val="0"/>
              </a:spcAft>
              <a:buSzPts val="3200"/>
              <a:buFont typeface="Noto Sans Symbols"/>
              <a:buChar char="⮚"/>
            </a:pPr>
            <a:r>
              <a:rPr lang="en-US">
                <a:solidFill>
                  <a:schemeClr val="dk1"/>
                </a:solidFill>
              </a:rPr>
              <a:t>Access curated resources for continuing your learning journey.</a:t>
            </a:r>
            <a:endParaRPr>
              <a:solidFill>
                <a:schemeClr val="dk1"/>
              </a:solidFill>
            </a:endParaRPr>
          </a:p>
        </p:txBody>
      </p:sp>
      <p:sp>
        <p:nvSpPr>
          <p:cNvPr id="1863" name="Google Shape;1863;p11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864" name="Google Shape;1864;p114"/>
          <p:cNvGrpSpPr/>
          <p:nvPr/>
        </p:nvGrpSpPr>
        <p:grpSpPr>
          <a:xfrm>
            <a:off x="790770" y="-112458"/>
            <a:ext cx="1427175" cy="786776"/>
            <a:chOff x="0" y="-38100"/>
            <a:chExt cx="373234" cy="205757"/>
          </a:xfrm>
        </p:grpSpPr>
        <p:sp>
          <p:nvSpPr>
            <p:cNvPr id="1865" name="Google Shape;1865;p11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66" name="Google Shape;1866;p11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67" name="Google Shape;1867;p114"/>
          <p:cNvGrpSpPr/>
          <p:nvPr/>
        </p:nvGrpSpPr>
        <p:grpSpPr>
          <a:xfrm>
            <a:off x="0" y="-112458"/>
            <a:ext cx="315272" cy="786776"/>
            <a:chOff x="0" y="-38100"/>
            <a:chExt cx="82450" cy="205757"/>
          </a:xfrm>
        </p:grpSpPr>
        <p:sp>
          <p:nvSpPr>
            <p:cNvPr id="1868" name="Google Shape;1868;p11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69" name="Google Shape;1869;p11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70" name="Google Shape;1870;p114"/>
          <p:cNvGrpSpPr/>
          <p:nvPr/>
        </p:nvGrpSpPr>
        <p:grpSpPr>
          <a:xfrm>
            <a:off x="0" y="1116904"/>
            <a:ext cx="503883" cy="1931922"/>
            <a:chOff x="0" y="-38100"/>
            <a:chExt cx="131775" cy="505235"/>
          </a:xfrm>
        </p:grpSpPr>
        <p:sp>
          <p:nvSpPr>
            <p:cNvPr id="1871" name="Google Shape;1871;p11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72" name="Google Shape;1872;p11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creator>Kyriakos Demetriou;Christiana Karousiou</dc:creator>
</cp:coreProperties>
</file>